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4"/>
  </p:notesMasterIdLst>
  <p:sldIdLst>
    <p:sldId id="256" r:id="rId2"/>
    <p:sldId id="257" r:id="rId3"/>
    <p:sldId id="260" r:id="rId4"/>
    <p:sldId id="276" r:id="rId5"/>
    <p:sldId id="275" r:id="rId6"/>
    <p:sldId id="277" r:id="rId7"/>
    <p:sldId id="278" r:id="rId8"/>
    <p:sldId id="279" r:id="rId9"/>
    <p:sldId id="280" r:id="rId10"/>
    <p:sldId id="281" r:id="rId11"/>
    <p:sldId id="298" r:id="rId12"/>
    <p:sldId id="282" r:id="rId13"/>
    <p:sldId id="283" r:id="rId14"/>
    <p:sldId id="284" r:id="rId15"/>
    <p:sldId id="285" r:id="rId16"/>
    <p:sldId id="286" r:id="rId17"/>
    <p:sldId id="287" r:id="rId18"/>
    <p:sldId id="288" r:id="rId19"/>
    <p:sldId id="289" r:id="rId20"/>
    <p:sldId id="290" r:id="rId21"/>
    <p:sldId id="291" r:id="rId22"/>
    <p:sldId id="299" r:id="rId23"/>
    <p:sldId id="300" r:id="rId24"/>
    <p:sldId id="292" r:id="rId25"/>
    <p:sldId id="293" r:id="rId26"/>
    <p:sldId id="301" r:id="rId27"/>
    <p:sldId id="297" r:id="rId28"/>
    <p:sldId id="296" r:id="rId29"/>
    <p:sldId id="273" r:id="rId30"/>
    <p:sldId id="303" r:id="rId31"/>
    <p:sldId id="304" r:id="rId32"/>
    <p:sldId id="305" r:id="rId33"/>
    <p:sldId id="306" r:id="rId34"/>
    <p:sldId id="307" r:id="rId35"/>
    <p:sldId id="309" r:id="rId36"/>
    <p:sldId id="308" r:id="rId37"/>
    <p:sldId id="268" r:id="rId38"/>
    <p:sldId id="270" r:id="rId39"/>
    <p:sldId id="269" r:id="rId40"/>
    <p:sldId id="302" r:id="rId41"/>
    <p:sldId id="265" r:id="rId42"/>
    <p:sldId id="310"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F58FF37-B4EA-4995-9F89-BCB1F95D930F}" v="1" dt="2020-10-06T11:39:12.003"/>
    <p1510:client id="{BD3F0BA9-4F37-770F-96A1-FA9B6C481068}" v="88" dt="2023-09-26T16:15:17.317"/>
    <p1510:client id="{D64D2508-82C0-C844-0EC6-6A445B1DB35D}" v="1" dt="2023-09-26T15:42:02.53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or, Ah-Lian" userId="S::a.kor@leedsbeckett.ac.uk::4bc1e6b4-058e-4b7d-bc0a-7f759016cd3c" providerId="AD" clId="Web-{D64D2508-82C0-C844-0EC6-6A445B1DB35D}"/>
    <pc:docChg chg="modSld">
      <pc:chgData name="Kor, Ah-Lian" userId="S::a.kor@leedsbeckett.ac.uk::4bc1e6b4-058e-4b7d-bc0a-7f759016cd3c" providerId="AD" clId="Web-{D64D2508-82C0-C844-0EC6-6A445B1DB35D}" dt="2023-09-26T15:42:02.552" v="1" actId="20577"/>
      <pc:docMkLst>
        <pc:docMk/>
      </pc:docMkLst>
      <pc:sldChg chg="modSp">
        <pc:chgData name="Kor, Ah-Lian" userId="S::a.kor@leedsbeckett.ac.uk::4bc1e6b4-058e-4b7d-bc0a-7f759016cd3c" providerId="AD" clId="Web-{D64D2508-82C0-C844-0EC6-6A445B1DB35D}" dt="2023-09-26T15:42:02.552" v="1" actId="20577"/>
        <pc:sldMkLst>
          <pc:docMk/>
          <pc:sldMk cId="610526426" sldId="257"/>
        </pc:sldMkLst>
        <pc:spChg chg="mod">
          <ac:chgData name="Kor, Ah-Lian" userId="S::a.kor@leedsbeckett.ac.uk::4bc1e6b4-058e-4b7d-bc0a-7f759016cd3c" providerId="AD" clId="Web-{D64D2508-82C0-C844-0EC6-6A445B1DB35D}" dt="2023-09-26T15:42:02.552" v="1" actId="20577"/>
          <ac:spMkLst>
            <pc:docMk/>
            <pc:sldMk cId="610526426" sldId="257"/>
            <ac:spMk id="3" creationId="{00000000-0000-0000-0000-000000000000}"/>
          </ac:spMkLst>
        </pc:spChg>
      </pc:sldChg>
    </pc:docChg>
  </pc:docChgLst>
  <pc:docChgLst>
    <pc:chgData name="Kor, Ah-Lian" userId="S::a.kor@leedsbeckett.ac.uk::4bc1e6b4-058e-4b7d-bc0a-7f759016cd3c" providerId="AD" clId="Web-{BD3F0BA9-4F37-770F-96A1-FA9B6C481068}"/>
    <pc:docChg chg="delSld modSld">
      <pc:chgData name="Kor, Ah-Lian" userId="S::a.kor@leedsbeckett.ac.uk::4bc1e6b4-058e-4b7d-bc0a-7f759016cd3c" providerId="AD" clId="Web-{BD3F0BA9-4F37-770F-96A1-FA9B6C481068}" dt="2023-09-26T16:15:17.317" v="85" actId="20577"/>
      <pc:docMkLst>
        <pc:docMk/>
      </pc:docMkLst>
      <pc:sldChg chg="modSp">
        <pc:chgData name="Kor, Ah-Lian" userId="S::a.kor@leedsbeckett.ac.uk::4bc1e6b4-058e-4b7d-bc0a-7f759016cd3c" providerId="AD" clId="Web-{BD3F0BA9-4F37-770F-96A1-FA9B6C481068}" dt="2023-09-26T16:15:17.317" v="85" actId="20577"/>
        <pc:sldMkLst>
          <pc:docMk/>
          <pc:sldMk cId="3451216849" sldId="256"/>
        </pc:sldMkLst>
        <pc:spChg chg="mod">
          <ac:chgData name="Kor, Ah-Lian" userId="S::a.kor@leedsbeckett.ac.uk::4bc1e6b4-058e-4b7d-bc0a-7f759016cd3c" providerId="AD" clId="Web-{BD3F0BA9-4F37-770F-96A1-FA9B6C481068}" dt="2023-09-26T16:15:17.317" v="85" actId="20577"/>
          <ac:spMkLst>
            <pc:docMk/>
            <pc:sldMk cId="3451216849" sldId="256"/>
            <ac:spMk id="2" creationId="{00000000-0000-0000-0000-000000000000}"/>
          </ac:spMkLst>
        </pc:spChg>
      </pc:sldChg>
      <pc:sldChg chg="addSp delSp modSp del">
        <pc:chgData name="Kor, Ah-Lian" userId="S::a.kor@leedsbeckett.ac.uk::4bc1e6b4-058e-4b7d-bc0a-7f759016cd3c" providerId="AD" clId="Web-{BD3F0BA9-4F37-770F-96A1-FA9B6C481068}" dt="2023-09-26T16:09:21.014" v="7"/>
        <pc:sldMkLst>
          <pc:docMk/>
          <pc:sldMk cId="1518247720" sldId="258"/>
        </pc:sldMkLst>
        <pc:spChg chg="del">
          <ac:chgData name="Kor, Ah-Lian" userId="S::a.kor@leedsbeckett.ac.uk::4bc1e6b4-058e-4b7d-bc0a-7f759016cd3c" providerId="AD" clId="Web-{BD3F0BA9-4F37-770F-96A1-FA9B6C481068}" dt="2023-09-26T16:09:16.451" v="6"/>
          <ac:spMkLst>
            <pc:docMk/>
            <pc:sldMk cId="1518247720" sldId="258"/>
            <ac:spMk id="2" creationId="{00000000-0000-0000-0000-000000000000}"/>
          </ac:spMkLst>
        </pc:spChg>
        <pc:spChg chg="add mod">
          <ac:chgData name="Kor, Ah-Lian" userId="S::a.kor@leedsbeckett.ac.uk::4bc1e6b4-058e-4b7d-bc0a-7f759016cd3c" providerId="AD" clId="Web-{BD3F0BA9-4F37-770F-96A1-FA9B6C481068}" dt="2023-09-26T16:09:16.451" v="6"/>
          <ac:spMkLst>
            <pc:docMk/>
            <pc:sldMk cId="1518247720" sldId="258"/>
            <ac:spMk id="6" creationId="{90DB9ACF-374E-6D05-D5DE-7CF77128F5F5}"/>
          </ac:spMkLst>
        </pc:spChg>
      </pc:sldChg>
      <pc:sldChg chg="del">
        <pc:chgData name="Kor, Ah-Lian" userId="S::a.kor@leedsbeckett.ac.uk::4bc1e6b4-058e-4b7d-bc0a-7f759016cd3c" providerId="AD" clId="Web-{BD3F0BA9-4F37-770F-96A1-FA9B6C481068}" dt="2023-09-26T16:09:23.842" v="8"/>
        <pc:sldMkLst>
          <pc:docMk/>
          <pc:sldMk cId="3752353797" sldId="261"/>
        </pc:sldMkLst>
      </pc:sldChg>
      <pc:sldChg chg="del">
        <pc:chgData name="Kor, Ah-Lian" userId="S::a.kor@leedsbeckett.ac.uk::4bc1e6b4-058e-4b7d-bc0a-7f759016cd3c" providerId="AD" clId="Web-{BD3F0BA9-4F37-770F-96A1-FA9B6C481068}" dt="2023-09-26T16:09:25.858" v="9"/>
        <pc:sldMkLst>
          <pc:docMk/>
          <pc:sldMk cId="3973238830" sldId="263"/>
        </pc:sldMkLst>
      </pc:sldChg>
      <pc:sldChg chg="del">
        <pc:chgData name="Kor, Ah-Lian" userId="S::a.kor@leedsbeckett.ac.uk::4bc1e6b4-058e-4b7d-bc0a-7f759016cd3c" providerId="AD" clId="Web-{BD3F0BA9-4F37-770F-96A1-FA9B6C481068}" dt="2023-09-26T16:09:27.702" v="10"/>
        <pc:sldMkLst>
          <pc:docMk/>
          <pc:sldMk cId="3466053160" sldId="264"/>
        </pc:sldMkLst>
      </pc:sldChg>
      <pc:sldChg chg="del">
        <pc:chgData name="Kor, Ah-Lian" userId="S::a.kor@leedsbeckett.ac.uk::4bc1e6b4-058e-4b7d-bc0a-7f759016cd3c" providerId="AD" clId="Web-{BD3F0BA9-4F37-770F-96A1-FA9B6C481068}" dt="2023-09-26T16:09:30.139" v="11"/>
        <pc:sldMkLst>
          <pc:docMk/>
          <pc:sldMk cId="2175981773" sldId="266"/>
        </pc:sldMkLst>
      </pc:sldChg>
      <pc:sldChg chg="del">
        <pc:chgData name="Kor, Ah-Lian" userId="S::a.kor@leedsbeckett.ac.uk::4bc1e6b4-058e-4b7d-bc0a-7f759016cd3c" providerId="AD" clId="Web-{BD3F0BA9-4F37-770F-96A1-FA9B6C481068}" dt="2023-09-26T16:14:55.003" v="78"/>
        <pc:sldMkLst>
          <pc:docMk/>
          <pc:sldMk cId="156463575" sldId="267"/>
        </pc:sldMkLst>
      </pc:sldChg>
      <pc:sldChg chg="modSp">
        <pc:chgData name="Kor, Ah-Lian" userId="S::a.kor@leedsbeckett.ac.uk::4bc1e6b4-058e-4b7d-bc0a-7f759016cd3c" providerId="AD" clId="Web-{BD3F0BA9-4F37-770F-96A1-FA9B6C481068}" dt="2023-09-26T16:10:03.126" v="25" actId="20577"/>
        <pc:sldMkLst>
          <pc:docMk/>
          <pc:sldMk cId="781861926" sldId="268"/>
        </pc:sldMkLst>
        <pc:spChg chg="mod">
          <ac:chgData name="Kor, Ah-Lian" userId="S::a.kor@leedsbeckett.ac.uk::4bc1e6b4-058e-4b7d-bc0a-7f759016cd3c" providerId="AD" clId="Web-{BD3F0BA9-4F37-770F-96A1-FA9B6C481068}" dt="2023-09-26T16:10:03.126" v="25" actId="20577"/>
          <ac:spMkLst>
            <pc:docMk/>
            <pc:sldMk cId="781861926" sldId="268"/>
            <ac:spMk id="2" creationId="{00000000-0000-0000-0000-000000000000}"/>
          </ac:spMkLst>
        </pc:spChg>
      </pc:sldChg>
      <pc:sldChg chg="modSp">
        <pc:chgData name="Kor, Ah-Lian" userId="S::a.kor@leedsbeckett.ac.uk::4bc1e6b4-058e-4b7d-bc0a-7f759016cd3c" providerId="AD" clId="Web-{BD3F0BA9-4F37-770F-96A1-FA9B6C481068}" dt="2023-09-26T16:10:52.347" v="50" actId="20577"/>
        <pc:sldMkLst>
          <pc:docMk/>
          <pc:sldMk cId="2003918853" sldId="269"/>
        </pc:sldMkLst>
        <pc:spChg chg="mod">
          <ac:chgData name="Kor, Ah-Lian" userId="S::a.kor@leedsbeckett.ac.uk::4bc1e6b4-058e-4b7d-bc0a-7f759016cd3c" providerId="AD" clId="Web-{BD3F0BA9-4F37-770F-96A1-FA9B6C481068}" dt="2023-09-26T16:10:52.347" v="50" actId="20577"/>
          <ac:spMkLst>
            <pc:docMk/>
            <pc:sldMk cId="2003918853" sldId="269"/>
            <ac:spMk id="2" creationId="{00000000-0000-0000-0000-000000000000}"/>
          </ac:spMkLst>
        </pc:spChg>
      </pc:sldChg>
      <pc:sldChg chg="modSp">
        <pc:chgData name="Kor, Ah-Lian" userId="S::a.kor@leedsbeckett.ac.uk::4bc1e6b4-058e-4b7d-bc0a-7f759016cd3c" providerId="AD" clId="Web-{BD3F0BA9-4F37-770F-96A1-FA9B6C481068}" dt="2023-09-26T16:10:24.299" v="36" actId="20577"/>
        <pc:sldMkLst>
          <pc:docMk/>
          <pc:sldMk cId="3519289259" sldId="270"/>
        </pc:sldMkLst>
        <pc:spChg chg="mod">
          <ac:chgData name="Kor, Ah-Lian" userId="S::a.kor@leedsbeckett.ac.uk::4bc1e6b4-058e-4b7d-bc0a-7f759016cd3c" providerId="AD" clId="Web-{BD3F0BA9-4F37-770F-96A1-FA9B6C481068}" dt="2023-09-26T16:10:24.299" v="36" actId="20577"/>
          <ac:spMkLst>
            <pc:docMk/>
            <pc:sldMk cId="3519289259" sldId="270"/>
            <ac:spMk id="2" creationId="{00000000-0000-0000-0000-000000000000}"/>
          </ac:spMkLst>
        </pc:spChg>
      </pc:sldChg>
      <pc:sldChg chg="modSp">
        <pc:chgData name="Kor, Ah-Lian" userId="S::a.kor@leedsbeckett.ac.uk::4bc1e6b4-058e-4b7d-bc0a-7f759016cd3c" providerId="AD" clId="Web-{BD3F0BA9-4F37-770F-96A1-FA9B6C481068}" dt="2023-09-26T16:07:10.849" v="3" actId="20577"/>
        <pc:sldMkLst>
          <pc:docMk/>
          <pc:sldMk cId="1555273524" sldId="275"/>
        </pc:sldMkLst>
        <pc:spChg chg="mod">
          <ac:chgData name="Kor, Ah-Lian" userId="S::a.kor@leedsbeckett.ac.uk::4bc1e6b4-058e-4b7d-bc0a-7f759016cd3c" providerId="AD" clId="Web-{BD3F0BA9-4F37-770F-96A1-FA9B6C481068}" dt="2023-09-26T16:07:10.849" v="3" actId="20577"/>
          <ac:spMkLst>
            <pc:docMk/>
            <pc:sldMk cId="1555273524" sldId="275"/>
            <ac:spMk id="4" creationId="{00000000-0000-0000-0000-000000000000}"/>
          </ac:spMkLst>
        </pc:spChg>
      </pc:sldChg>
      <pc:sldChg chg="modSp">
        <pc:chgData name="Kor, Ah-Lian" userId="S::a.kor@leedsbeckett.ac.uk::4bc1e6b4-058e-4b7d-bc0a-7f759016cd3c" providerId="AD" clId="Web-{BD3F0BA9-4F37-770F-96A1-FA9B6C481068}" dt="2023-09-26T16:08:21.713" v="5" actId="20577"/>
        <pc:sldMkLst>
          <pc:docMk/>
          <pc:sldMk cId="2207122191" sldId="287"/>
        </pc:sldMkLst>
        <pc:spChg chg="mod">
          <ac:chgData name="Kor, Ah-Lian" userId="S::a.kor@leedsbeckett.ac.uk::4bc1e6b4-058e-4b7d-bc0a-7f759016cd3c" providerId="AD" clId="Web-{BD3F0BA9-4F37-770F-96A1-FA9B6C481068}" dt="2023-09-26T16:08:21.713" v="5" actId="20577"/>
          <ac:spMkLst>
            <pc:docMk/>
            <pc:sldMk cId="2207122191" sldId="287"/>
            <ac:spMk id="3" creationId="{00000000-0000-0000-0000-000000000000}"/>
          </ac:spMkLst>
        </pc:spChg>
      </pc:sldChg>
      <pc:sldChg chg="modSp">
        <pc:chgData name="Kor, Ah-Lian" userId="S::a.kor@leedsbeckett.ac.uk::4bc1e6b4-058e-4b7d-bc0a-7f759016cd3c" providerId="AD" clId="Web-{BD3F0BA9-4F37-770F-96A1-FA9B6C481068}" dt="2023-09-26T16:14:42.971" v="77" actId="20577"/>
        <pc:sldMkLst>
          <pc:docMk/>
          <pc:sldMk cId="3627946836" sldId="302"/>
        </pc:sldMkLst>
        <pc:spChg chg="mod">
          <ac:chgData name="Kor, Ah-Lian" userId="S::a.kor@leedsbeckett.ac.uk::4bc1e6b4-058e-4b7d-bc0a-7f759016cd3c" providerId="AD" clId="Web-{BD3F0BA9-4F37-770F-96A1-FA9B6C481068}" dt="2023-09-26T16:14:42.971" v="77" actId="20577"/>
          <ac:spMkLst>
            <pc:docMk/>
            <pc:sldMk cId="3627946836" sldId="302"/>
            <ac:spMk id="2" creationId="{00000000-0000-0000-0000-000000000000}"/>
          </ac:spMkLst>
        </pc:spChg>
        <pc:spChg chg="mod">
          <ac:chgData name="Kor, Ah-Lian" userId="S::a.kor@leedsbeckett.ac.uk::4bc1e6b4-058e-4b7d-bc0a-7f759016cd3c" providerId="AD" clId="Web-{BD3F0BA9-4F37-770F-96A1-FA9B6C481068}" dt="2023-09-26T16:14:21.610" v="60" actId="20577"/>
          <ac:spMkLst>
            <pc:docMk/>
            <pc:sldMk cId="3627946836" sldId="302"/>
            <ac:spMk id="3" creationId="{00000000-0000-0000-0000-000000000000}"/>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C:\Users\kor01\Downloads\Week%201%20DAV\Week%201%20Introduction%20and%20Descriptive%20Statistics%20Folder\Week%201%20Part%202%20Introduction%20and%20Descriptive%20Statistics\Week%201%20Part%202-2%20DAV%20Descriptive%20Statistics_New\Descriptive%20Statistics%20Lecture\Cumulative%20Graph.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kor01\Downloads\Week%201%20DAV\Week%201%20Introduction%20and%20Descriptive%20Statistics%20Folder\Week%201%20Part%202%20Introduction%20and%20Descriptive%20Statistics\Week%201%20Part%202-2%20DAV%20Descriptive%20Statistics_New\Descriptive%20Statistics%20Lecture\Cumulative%20Graph.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smoothMarker"/>
        <c:varyColors val="0"/>
        <c:ser>
          <c:idx val="0"/>
          <c:order val="0"/>
          <c:tx>
            <c:strRef>
              <c:f>Sheet1!$C$3</c:f>
              <c:strCache>
                <c:ptCount val="1"/>
                <c:pt idx="0">
                  <c:v>Cumulative Frequency</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Sheet1!$B$4:$B$8</c:f>
              <c:numCache>
                <c:formatCode>General</c:formatCode>
                <c:ptCount val="5"/>
                <c:pt idx="0">
                  <c:v>1</c:v>
                </c:pt>
                <c:pt idx="1">
                  <c:v>2</c:v>
                </c:pt>
                <c:pt idx="2">
                  <c:v>3</c:v>
                </c:pt>
                <c:pt idx="3">
                  <c:v>4</c:v>
                </c:pt>
                <c:pt idx="4">
                  <c:v>5</c:v>
                </c:pt>
              </c:numCache>
            </c:numRef>
          </c:xVal>
          <c:yVal>
            <c:numRef>
              <c:f>Sheet1!$C$4:$C$8</c:f>
              <c:numCache>
                <c:formatCode>General</c:formatCode>
                <c:ptCount val="5"/>
                <c:pt idx="0">
                  <c:v>10</c:v>
                </c:pt>
                <c:pt idx="1">
                  <c:v>40</c:v>
                </c:pt>
                <c:pt idx="2">
                  <c:v>90</c:v>
                </c:pt>
                <c:pt idx="3">
                  <c:v>150</c:v>
                </c:pt>
                <c:pt idx="4">
                  <c:v>170</c:v>
                </c:pt>
              </c:numCache>
            </c:numRef>
          </c:yVal>
          <c:smooth val="1"/>
          <c:extLst>
            <c:ext xmlns:c16="http://schemas.microsoft.com/office/drawing/2014/chart" uri="{C3380CC4-5D6E-409C-BE32-E72D297353CC}">
              <c16:uniqueId val="{00000000-90DF-433D-8BAB-1736D79378AA}"/>
            </c:ext>
          </c:extLst>
        </c:ser>
        <c:dLbls>
          <c:showLegendKey val="0"/>
          <c:showVal val="0"/>
          <c:showCatName val="0"/>
          <c:showSerName val="0"/>
          <c:showPercent val="0"/>
          <c:showBubbleSize val="0"/>
        </c:dLbls>
        <c:axId val="1946793864"/>
        <c:axId val="124591303"/>
      </c:scatterChart>
      <c:valAx>
        <c:axId val="1946793864"/>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Grades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4591303"/>
        <c:crosses val="autoZero"/>
        <c:crossBetween val="midCat"/>
      </c:valAx>
      <c:valAx>
        <c:axId val="12459130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Cumulative Frequency</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46793864"/>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smoothMarker"/>
        <c:varyColors val="0"/>
        <c:ser>
          <c:idx val="0"/>
          <c:order val="0"/>
          <c:tx>
            <c:strRef>
              <c:f>Sheet1!$C$26</c:f>
              <c:strCache>
                <c:ptCount val="1"/>
                <c:pt idx="0">
                  <c:v>Cumulative Percentile</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Sheet1!$B$27:$B$31</c:f>
              <c:numCache>
                <c:formatCode>General</c:formatCode>
                <c:ptCount val="5"/>
                <c:pt idx="0">
                  <c:v>1</c:v>
                </c:pt>
                <c:pt idx="1">
                  <c:v>2</c:v>
                </c:pt>
                <c:pt idx="2">
                  <c:v>3</c:v>
                </c:pt>
                <c:pt idx="3">
                  <c:v>4</c:v>
                </c:pt>
                <c:pt idx="4">
                  <c:v>5</c:v>
                </c:pt>
              </c:numCache>
            </c:numRef>
          </c:xVal>
          <c:yVal>
            <c:numRef>
              <c:f>Sheet1!$C$27:$C$31</c:f>
              <c:numCache>
                <c:formatCode>0.00</c:formatCode>
                <c:ptCount val="5"/>
                <c:pt idx="0">
                  <c:v>5.882352941176471</c:v>
                </c:pt>
                <c:pt idx="1">
                  <c:v>23.529411764705884</c:v>
                </c:pt>
                <c:pt idx="2">
                  <c:v>52.941176470588232</c:v>
                </c:pt>
                <c:pt idx="3">
                  <c:v>88.235294117647058</c:v>
                </c:pt>
                <c:pt idx="4">
                  <c:v>100</c:v>
                </c:pt>
              </c:numCache>
            </c:numRef>
          </c:yVal>
          <c:smooth val="1"/>
          <c:extLst>
            <c:ext xmlns:c16="http://schemas.microsoft.com/office/drawing/2014/chart" uri="{C3380CC4-5D6E-409C-BE32-E72D297353CC}">
              <c16:uniqueId val="{00000000-D65E-42C4-B052-23FEB89D9124}"/>
            </c:ext>
          </c:extLst>
        </c:ser>
        <c:dLbls>
          <c:showLegendKey val="0"/>
          <c:showVal val="0"/>
          <c:showCatName val="0"/>
          <c:showSerName val="0"/>
          <c:showPercent val="0"/>
          <c:showBubbleSize val="0"/>
        </c:dLbls>
        <c:axId val="790876904"/>
        <c:axId val="2035560583"/>
      </c:scatterChart>
      <c:valAx>
        <c:axId val="790876904"/>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Grades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35560583"/>
        <c:crosses val="autoZero"/>
        <c:crossBetween val="midCat"/>
      </c:valAx>
      <c:valAx>
        <c:axId val="203556058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Cumulative Percentile</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0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90876904"/>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jpg>
</file>

<file path=ppt/media/image24.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F284B5-823B-4B27-AF83-AB48E23F8B55}" type="datetimeFigureOut">
              <a:rPr lang="en-GB" smtClean="0"/>
              <a:t>28/09/2023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3CC5E86-76AC-428A-A55F-A30B21B87CF6}" type="slidenum">
              <a:rPr lang="en-GB" smtClean="0"/>
              <a:t>‹#›</a:t>
            </a:fld>
            <a:endParaRPr lang="en-GB"/>
          </a:p>
        </p:txBody>
      </p:sp>
    </p:spTree>
    <p:extLst>
      <p:ext uri="{BB962C8B-B14F-4D97-AF65-F5344CB8AC3E}">
        <p14:creationId xmlns:p14="http://schemas.microsoft.com/office/powerpoint/2010/main" val="39793290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https://www.studyblue.com/notes/note/n/chapter-2-frequency-distributions/deck/5369037 </a:t>
            </a:r>
          </a:p>
        </p:txBody>
      </p:sp>
      <p:sp>
        <p:nvSpPr>
          <p:cNvPr id="4" name="Slide Number Placeholder 3"/>
          <p:cNvSpPr>
            <a:spLocks noGrp="1"/>
          </p:cNvSpPr>
          <p:nvPr>
            <p:ph type="sldNum" sz="quarter" idx="10"/>
          </p:nvPr>
        </p:nvSpPr>
        <p:spPr/>
        <p:txBody>
          <a:bodyPr/>
          <a:lstStyle/>
          <a:p>
            <a:fld id="{38AFFAFF-1646-41E3-8AA1-2938DF12C703}" type="slidenum">
              <a:rPr lang="en-GB" smtClean="0"/>
              <a:t>8</a:t>
            </a:fld>
            <a:endParaRPr lang="en-GB"/>
          </a:p>
        </p:txBody>
      </p:sp>
    </p:spTree>
    <p:extLst>
      <p:ext uri="{BB962C8B-B14F-4D97-AF65-F5344CB8AC3E}">
        <p14:creationId xmlns:p14="http://schemas.microsoft.com/office/powerpoint/2010/main" val="29239915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http://www.ehow.com/how_8784703_construct-percentile-graph.html </a:t>
            </a:r>
          </a:p>
        </p:txBody>
      </p:sp>
      <p:sp>
        <p:nvSpPr>
          <p:cNvPr id="4" name="Slide Number Placeholder 3"/>
          <p:cNvSpPr>
            <a:spLocks noGrp="1"/>
          </p:cNvSpPr>
          <p:nvPr>
            <p:ph type="sldNum" sz="quarter" idx="10"/>
          </p:nvPr>
        </p:nvSpPr>
        <p:spPr/>
        <p:txBody>
          <a:bodyPr/>
          <a:lstStyle/>
          <a:p>
            <a:fld id="{38AFFAFF-1646-41E3-8AA1-2938DF12C703}" type="slidenum">
              <a:rPr lang="en-GB" smtClean="0"/>
              <a:t>10</a:t>
            </a:fld>
            <a:endParaRPr lang="en-GB"/>
          </a:p>
        </p:txBody>
      </p:sp>
    </p:spTree>
    <p:extLst>
      <p:ext uri="{BB962C8B-B14F-4D97-AF65-F5344CB8AC3E}">
        <p14:creationId xmlns:p14="http://schemas.microsoft.com/office/powerpoint/2010/main" val="30737078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83CC5E86-76AC-428A-A55F-A30B21B87CF6}" type="slidenum">
              <a:rPr lang="en-GB" smtClean="0"/>
              <a:t>23</a:t>
            </a:fld>
            <a:endParaRPr lang="en-GB"/>
          </a:p>
        </p:txBody>
      </p:sp>
    </p:spTree>
    <p:extLst>
      <p:ext uri="{BB962C8B-B14F-4D97-AF65-F5344CB8AC3E}">
        <p14:creationId xmlns:p14="http://schemas.microsoft.com/office/powerpoint/2010/main" val="18425263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798D160-369C-4159-85AC-C440BF67FC52}" type="datetimeFigureOut">
              <a:rPr lang="en-GB" smtClean="0"/>
              <a:t>28/09/2023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3F6DFA9-65AD-46AF-A5A4-DFEFA58ED0A7}" type="slidenum">
              <a:rPr lang="en-GB" smtClean="0"/>
              <a:t>‹#›</a:t>
            </a:fld>
            <a:endParaRPr lang="en-GB"/>
          </a:p>
        </p:txBody>
      </p:sp>
    </p:spTree>
    <p:extLst>
      <p:ext uri="{BB962C8B-B14F-4D97-AF65-F5344CB8AC3E}">
        <p14:creationId xmlns:p14="http://schemas.microsoft.com/office/powerpoint/2010/main" val="3056951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98D160-369C-4159-85AC-C440BF67FC52}" type="datetimeFigureOut">
              <a:rPr lang="en-GB" smtClean="0"/>
              <a:t>28/09/2023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3F6DFA9-65AD-46AF-A5A4-DFEFA58ED0A7}" type="slidenum">
              <a:rPr lang="en-GB" smtClean="0"/>
              <a:t>‹#›</a:t>
            </a:fld>
            <a:endParaRPr lang="en-GB"/>
          </a:p>
        </p:txBody>
      </p:sp>
    </p:spTree>
    <p:extLst>
      <p:ext uri="{BB962C8B-B14F-4D97-AF65-F5344CB8AC3E}">
        <p14:creationId xmlns:p14="http://schemas.microsoft.com/office/powerpoint/2010/main" val="5754987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98D160-369C-4159-85AC-C440BF67FC52}" type="datetimeFigureOut">
              <a:rPr lang="en-GB" smtClean="0"/>
              <a:t>28/09/2023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3F6DFA9-65AD-46AF-A5A4-DFEFA58ED0A7}" type="slidenum">
              <a:rPr lang="en-GB" smtClean="0"/>
              <a:t>‹#›</a:t>
            </a:fld>
            <a:endParaRPr lang="en-GB"/>
          </a:p>
        </p:txBody>
      </p:sp>
    </p:spTree>
    <p:extLst>
      <p:ext uri="{BB962C8B-B14F-4D97-AF65-F5344CB8AC3E}">
        <p14:creationId xmlns:p14="http://schemas.microsoft.com/office/powerpoint/2010/main" val="22367616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98D160-369C-4159-85AC-C440BF67FC52}" type="datetimeFigureOut">
              <a:rPr lang="en-GB" smtClean="0"/>
              <a:t>28/09/2023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3F6DFA9-65AD-46AF-A5A4-DFEFA58ED0A7}" type="slidenum">
              <a:rPr lang="en-GB" smtClean="0"/>
              <a:t>‹#›</a:t>
            </a:fld>
            <a:endParaRPr lang="en-GB"/>
          </a:p>
        </p:txBody>
      </p:sp>
    </p:spTree>
    <p:extLst>
      <p:ext uri="{BB962C8B-B14F-4D97-AF65-F5344CB8AC3E}">
        <p14:creationId xmlns:p14="http://schemas.microsoft.com/office/powerpoint/2010/main" val="20048133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98D160-369C-4159-85AC-C440BF67FC52}" type="datetimeFigureOut">
              <a:rPr lang="en-GB" smtClean="0"/>
              <a:t>28/09/2023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3F6DFA9-65AD-46AF-A5A4-DFEFA58ED0A7}" type="slidenum">
              <a:rPr lang="en-GB" smtClean="0"/>
              <a:t>‹#›</a:t>
            </a:fld>
            <a:endParaRPr lang="en-GB"/>
          </a:p>
        </p:txBody>
      </p:sp>
    </p:spTree>
    <p:extLst>
      <p:ext uri="{BB962C8B-B14F-4D97-AF65-F5344CB8AC3E}">
        <p14:creationId xmlns:p14="http://schemas.microsoft.com/office/powerpoint/2010/main" val="34197890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798D160-369C-4159-85AC-C440BF67FC52}" type="datetimeFigureOut">
              <a:rPr lang="en-GB" smtClean="0"/>
              <a:t>28/09/2023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3F6DFA9-65AD-46AF-A5A4-DFEFA58ED0A7}" type="slidenum">
              <a:rPr lang="en-GB" smtClean="0"/>
              <a:t>‹#›</a:t>
            </a:fld>
            <a:endParaRPr lang="en-GB"/>
          </a:p>
        </p:txBody>
      </p:sp>
    </p:spTree>
    <p:extLst>
      <p:ext uri="{BB962C8B-B14F-4D97-AF65-F5344CB8AC3E}">
        <p14:creationId xmlns:p14="http://schemas.microsoft.com/office/powerpoint/2010/main" val="3371971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798D160-369C-4159-85AC-C440BF67FC52}" type="datetimeFigureOut">
              <a:rPr lang="en-GB" smtClean="0"/>
              <a:t>28/09/2023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A3F6DFA9-65AD-46AF-A5A4-DFEFA58ED0A7}" type="slidenum">
              <a:rPr lang="en-GB" smtClean="0"/>
              <a:t>‹#›</a:t>
            </a:fld>
            <a:endParaRPr lang="en-GB"/>
          </a:p>
        </p:txBody>
      </p:sp>
    </p:spTree>
    <p:extLst>
      <p:ext uri="{BB962C8B-B14F-4D97-AF65-F5344CB8AC3E}">
        <p14:creationId xmlns:p14="http://schemas.microsoft.com/office/powerpoint/2010/main" val="4534171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798D160-369C-4159-85AC-C440BF67FC52}" type="datetimeFigureOut">
              <a:rPr lang="en-GB" smtClean="0"/>
              <a:t>28/09/2023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A3F6DFA9-65AD-46AF-A5A4-DFEFA58ED0A7}" type="slidenum">
              <a:rPr lang="en-GB" smtClean="0"/>
              <a:t>‹#›</a:t>
            </a:fld>
            <a:endParaRPr lang="en-GB"/>
          </a:p>
        </p:txBody>
      </p:sp>
    </p:spTree>
    <p:extLst>
      <p:ext uri="{BB962C8B-B14F-4D97-AF65-F5344CB8AC3E}">
        <p14:creationId xmlns:p14="http://schemas.microsoft.com/office/powerpoint/2010/main" val="3931076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98D160-369C-4159-85AC-C440BF67FC52}" type="datetimeFigureOut">
              <a:rPr lang="en-GB" smtClean="0"/>
              <a:t>28/09/2023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A3F6DFA9-65AD-46AF-A5A4-DFEFA58ED0A7}" type="slidenum">
              <a:rPr lang="en-GB" smtClean="0"/>
              <a:t>‹#›</a:t>
            </a:fld>
            <a:endParaRPr lang="en-GB"/>
          </a:p>
        </p:txBody>
      </p:sp>
    </p:spTree>
    <p:extLst>
      <p:ext uri="{BB962C8B-B14F-4D97-AF65-F5344CB8AC3E}">
        <p14:creationId xmlns:p14="http://schemas.microsoft.com/office/powerpoint/2010/main" val="35100196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98D160-369C-4159-85AC-C440BF67FC52}" type="datetimeFigureOut">
              <a:rPr lang="en-GB" smtClean="0"/>
              <a:t>28/09/2023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3F6DFA9-65AD-46AF-A5A4-DFEFA58ED0A7}" type="slidenum">
              <a:rPr lang="en-GB" smtClean="0"/>
              <a:t>‹#›</a:t>
            </a:fld>
            <a:endParaRPr lang="en-GB"/>
          </a:p>
        </p:txBody>
      </p:sp>
    </p:spTree>
    <p:extLst>
      <p:ext uri="{BB962C8B-B14F-4D97-AF65-F5344CB8AC3E}">
        <p14:creationId xmlns:p14="http://schemas.microsoft.com/office/powerpoint/2010/main" val="16676168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98D160-369C-4159-85AC-C440BF67FC52}" type="datetimeFigureOut">
              <a:rPr lang="en-GB" smtClean="0"/>
              <a:t>28/09/2023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3F6DFA9-65AD-46AF-A5A4-DFEFA58ED0A7}" type="slidenum">
              <a:rPr lang="en-GB" smtClean="0"/>
              <a:t>‹#›</a:t>
            </a:fld>
            <a:endParaRPr lang="en-GB"/>
          </a:p>
        </p:txBody>
      </p:sp>
    </p:spTree>
    <p:extLst>
      <p:ext uri="{BB962C8B-B14F-4D97-AF65-F5344CB8AC3E}">
        <p14:creationId xmlns:p14="http://schemas.microsoft.com/office/powerpoint/2010/main" val="4277100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798D160-369C-4159-85AC-C440BF67FC52}" type="datetimeFigureOut">
              <a:rPr lang="en-GB" smtClean="0"/>
              <a:t>28/09/2023</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F6DFA9-65AD-46AF-A5A4-DFEFA58ED0A7}" type="slidenum">
              <a:rPr lang="en-GB" smtClean="0"/>
              <a:t>‹#›</a:t>
            </a:fld>
            <a:endParaRPr lang="en-GB"/>
          </a:p>
        </p:txBody>
      </p:sp>
    </p:spTree>
    <p:extLst>
      <p:ext uri="{BB962C8B-B14F-4D97-AF65-F5344CB8AC3E}">
        <p14:creationId xmlns:p14="http://schemas.microsoft.com/office/powerpoint/2010/main" val="36721098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mailto:A.Kor@leedsbeckett.ac.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mathsisfun.com/definitions/median.htm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youtube.com/watch?v=zlADtyhKIBY" TargetMode="External"/><Relationship Id="rId2" Type="http://schemas.openxmlformats.org/officeDocument/2006/relationships/hyperlink" Target="https://www.youtube.com/watch?v=t2BSuUXfftA" TargetMode="Externa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estatistics.eu/what-is-statistics-standard-deviation-and-variance-for-grouped-data/" TargetMode="Externa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www.mathsisfun.com/data/standard-deviation.html" TargetMode="External"/><Relationship Id="rId2" Type="http://schemas.openxmlformats.org/officeDocument/2006/relationships/hyperlink" Target="https://www.mathsisfun.com/data/standard-deviation-formulas.html" TargetMode="Externa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hyperlink" Target="https://revisionmaths.com/gcse-maths-revision/statistics-handling-data/standard-deviation" TargetMode="External"/><Relationship Id="rId4" Type="http://schemas.openxmlformats.org/officeDocument/2006/relationships/hyperlink" Target="http://www.dummies.com/education/math/statistics/how-to-calculate-standard-deviation-in-a-statistical-data-set/"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help.gooddata.com/display/doc/Normality+Testing+-+Skewness+and+Kurtosis" TargetMode="External"/><Relationship Id="rId2" Type="http://schemas.openxmlformats.org/officeDocument/2006/relationships/hyperlink" Target="http://www.itl.nist.gov/div898/handbook/eda/section3/eda35b.htm" TargetMode="Externa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tudy.com/academy/lesson/what-is-descriptive-statistics-examples-lesson-quiz.html"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help.gooddata.com/display/doc/Normality+Testing+-+Skewness+and+Kurtosis"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www.statisticshowto.com/probability-and-statistics/skewed-distribution/"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33.xml.rels><?xml version="1.0" encoding="UTF-8" standalone="yes"?>
<Relationships xmlns="http://schemas.openxmlformats.org/package/2006/relationships"><Relationship Id="rId3" Type="http://schemas.openxmlformats.org/officeDocument/2006/relationships/hyperlink" Target="https://www.spcforexcel.com/knowledge/basic-statistics/are-skewness-and-kurtosis-useful-statistics" TargetMode="External"/><Relationship Id="rId2" Type="http://schemas.openxmlformats.org/officeDocument/2006/relationships/hyperlink" Target="http://www.statisticshowto.com/probability-and-statistics/statistics-definitions/kurtosis-leptokurtic-platykurtic/" TargetMode="Externa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hyperlink" Target="http://www.real-statistics.com/descriptive-statistics/symmetry-skewness-kurtosis/" TargetMode="External"/><Relationship Id="rId4" Type="http://schemas.openxmlformats.org/officeDocument/2006/relationships/hyperlink" Target="http://mathworld.wolfram.com/Kurtosis.html"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www.spcforexcel.com/knowledge/basic-statistics/are-skewness-and-kurtosis-useful-statistics" TargetMode="External"/><Relationship Id="rId2" Type="http://schemas.openxmlformats.org/officeDocument/2006/relationships/hyperlink" Target="https://help.xlstat.com/customer/en/portal/articles/2752199-skewness-and-kurtosis-in-excel?b_id=9283" TargetMode="Externa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3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png"/><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24.png"/></Relationships>
</file>

<file path=ppt/slides/_rels/slide36.xml.rels><?xml version="1.0" encoding="UTF-8" standalone="yes"?>
<Relationships xmlns="http://schemas.openxmlformats.org/package/2006/relationships"><Relationship Id="rId3" Type="http://schemas.openxmlformats.org/officeDocument/2006/relationships/hyperlink" Target="https://corporatefinanceinstitute.com/resources/knowledge/other/kurtosis/" TargetMode="External"/><Relationship Id="rId2" Type="http://schemas.openxmlformats.org/officeDocument/2006/relationships/hyperlink" Target="https://www.itl.nist.gov/div898/handbook/eda/section3/eda35b.htm" TargetMode="Externa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hyperlink" Target="https://codeburst.io/2-important-statistics-terms-you-need-to-know-in-data-science-skewness-and-kurtosis-388fef94eeaa" TargetMode="External"/><Relationship Id="rId4" Type="http://schemas.openxmlformats.org/officeDocument/2006/relationships/hyperlink" Target="https://www.investopedia.com/terms/k/kurtosis.asp"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hyperlink" Target="http://www.content.digital.nhs.uk/catalogue/PUB23255"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rinceton.edu/~otorres/Excel/"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www.open.ac.uk/socialsciences/spsstutorial/files/tutorials/descriptive-statistics.pdf" TargetMode="External"/><Relationship Id="rId2" Type="http://schemas.openxmlformats.org/officeDocument/2006/relationships/hyperlink" Target="http://www.princeton.edu/~otorres/Excel/" TargetMode="External"/><Relationship Id="rId1" Type="http://schemas.openxmlformats.org/officeDocument/2006/relationships/slideLayout" Target="../slideLayouts/slideLayout2.xml"/><Relationship Id="rId4" Type="http://schemas.openxmlformats.org/officeDocument/2006/relationships/hyperlink" Target="https://uk.mathworks.com/help/matlab/data_analysis/descriptive-statistics.html" TargetMode="External"/></Relationships>
</file>

<file path=ppt/slides/_rels/slide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a:t>Descriptive Statistics (Lecture)</a:t>
            </a:r>
            <a:endParaRPr lang="en-GB" dirty="0"/>
          </a:p>
        </p:txBody>
      </p:sp>
      <p:sp>
        <p:nvSpPr>
          <p:cNvPr id="3" name="Subtitle 2"/>
          <p:cNvSpPr>
            <a:spLocks noGrp="1"/>
          </p:cNvSpPr>
          <p:nvPr>
            <p:ph type="subTitle" idx="1"/>
          </p:nvPr>
        </p:nvSpPr>
        <p:spPr/>
        <p:txBody>
          <a:bodyPr/>
          <a:lstStyle/>
          <a:p>
            <a:r>
              <a:rPr lang="en-GB"/>
              <a:t>Prof. </a:t>
            </a:r>
            <a:r>
              <a:rPr lang="en-GB" dirty="0"/>
              <a:t>Ah-Lian </a:t>
            </a:r>
            <a:r>
              <a:rPr lang="en-GB" dirty="0" err="1"/>
              <a:t>Kor</a:t>
            </a:r>
            <a:endParaRPr lang="en-GB" dirty="0"/>
          </a:p>
          <a:p>
            <a:r>
              <a:rPr lang="en-GB" dirty="0">
                <a:hlinkClick r:id="rId2"/>
              </a:rPr>
              <a:t>A.Kor@leedsbeckett.ac.uk</a:t>
            </a:r>
            <a:r>
              <a:rPr lang="en-GB" dirty="0"/>
              <a:t> </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34512168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59554" y="1543928"/>
            <a:ext cx="3657600" cy="1143000"/>
          </a:xfrm>
        </p:spPr>
        <p:txBody>
          <a:bodyPr>
            <a:normAutofit/>
          </a:bodyPr>
          <a:lstStyle/>
          <a:p>
            <a:r>
              <a:rPr lang="en-GB" sz="3200" dirty="0"/>
              <a:t>Median Quartile and Percentile </a:t>
            </a:r>
          </a:p>
        </p:txBody>
      </p:sp>
      <p:graphicFrame>
        <p:nvGraphicFramePr>
          <p:cNvPr id="8" name="Table 7"/>
          <p:cNvGraphicFramePr>
            <a:graphicFrameLocks noGrp="1"/>
          </p:cNvGraphicFramePr>
          <p:nvPr>
            <p:extLst>
              <p:ext uri="{D42A27DB-BD31-4B8C-83A1-F6EECF244321}">
                <p14:modId xmlns:p14="http://schemas.microsoft.com/office/powerpoint/2010/main" val="4108672134"/>
              </p:ext>
            </p:extLst>
          </p:nvPr>
        </p:nvGraphicFramePr>
        <p:xfrm>
          <a:off x="204717" y="464024"/>
          <a:ext cx="6318913" cy="3831275"/>
        </p:xfrm>
        <a:graphic>
          <a:graphicData uri="http://schemas.openxmlformats.org/drawingml/2006/table">
            <a:tbl>
              <a:tblPr>
                <a:tableStyleId>{5C22544A-7EE6-4342-B048-85BDC9FD1C3A}</a:tableStyleId>
              </a:tblPr>
              <a:tblGrid>
                <a:gridCol w="1337480">
                  <a:extLst>
                    <a:ext uri="{9D8B030D-6E8A-4147-A177-3AD203B41FA5}">
                      <a16:colId xmlns:a16="http://schemas.microsoft.com/office/drawing/2014/main" val="20000"/>
                    </a:ext>
                  </a:extLst>
                </a:gridCol>
                <a:gridCol w="1514902">
                  <a:extLst>
                    <a:ext uri="{9D8B030D-6E8A-4147-A177-3AD203B41FA5}">
                      <a16:colId xmlns:a16="http://schemas.microsoft.com/office/drawing/2014/main" val="20001"/>
                    </a:ext>
                  </a:extLst>
                </a:gridCol>
                <a:gridCol w="1913982">
                  <a:extLst>
                    <a:ext uri="{9D8B030D-6E8A-4147-A177-3AD203B41FA5}">
                      <a16:colId xmlns:a16="http://schemas.microsoft.com/office/drawing/2014/main" val="20002"/>
                    </a:ext>
                  </a:extLst>
                </a:gridCol>
                <a:gridCol w="1552549">
                  <a:extLst>
                    <a:ext uri="{9D8B030D-6E8A-4147-A177-3AD203B41FA5}">
                      <a16:colId xmlns:a16="http://schemas.microsoft.com/office/drawing/2014/main" val="20003"/>
                    </a:ext>
                  </a:extLst>
                </a:gridCol>
              </a:tblGrid>
              <a:tr h="664070">
                <a:tc>
                  <a:txBody>
                    <a:bodyPr/>
                    <a:lstStyle/>
                    <a:p>
                      <a:pPr algn="l" fontAlgn="b"/>
                      <a:r>
                        <a:rPr lang="en-GB" sz="2000" u="none" strike="noStrike" dirty="0">
                          <a:effectLst/>
                        </a:rPr>
                        <a:t>Grades</a:t>
                      </a:r>
                      <a:endParaRPr lang="en-GB"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GB" sz="2000" u="none" strike="noStrike" dirty="0">
                          <a:effectLst/>
                        </a:rPr>
                        <a:t>Frequency</a:t>
                      </a:r>
                      <a:endParaRPr lang="en-GB"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GB" sz="2000" u="none" strike="noStrike" dirty="0">
                          <a:effectLst/>
                        </a:rPr>
                        <a:t>Cumulative Frequency</a:t>
                      </a:r>
                      <a:endParaRPr lang="en-GB"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GB" sz="2000" u="none" strike="noStrike" dirty="0">
                          <a:effectLst/>
                        </a:rPr>
                        <a:t>Cumulative Percentile (%)</a:t>
                      </a:r>
                      <a:endParaRPr lang="en-GB" sz="20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000"/>
                  </a:ext>
                </a:extLst>
              </a:tr>
              <a:tr h="510925">
                <a:tc>
                  <a:txBody>
                    <a:bodyPr/>
                    <a:lstStyle/>
                    <a:p>
                      <a:pPr algn="l" fontAlgn="b"/>
                      <a:r>
                        <a:rPr lang="en-GB" sz="2000" u="none" strike="noStrike">
                          <a:effectLst/>
                        </a:rPr>
                        <a:t>&lt;40</a:t>
                      </a:r>
                      <a:endParaRPr lang="en-GB" sz="20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dirty="0">
                          <a:effectLst/>
                        </a:rPr>
                        <a:t>10</a:t>
                      </a:r>
                      <a:endParaRPr lang="en-GB"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dirty="0">
                          <a:effectLst/>
                        </a:rPr>
                        <a:t>10</a:t>
                      </a:r>
                      <a:endParaRPr lang="en-GB"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a:effectLst/>
                        </a:rPr>
                        <a:t>5.88%</a:t>
                      </a:r>
                      <a:endParaRPr lang="en-GB" sz="20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001"/>
                  </a:ext>
                </a:extLst>
              </a:tr>
              <a:tr h="664070">
                <a:tc>
                  <a:txBody>
                    <a:bodyPr/>
                    <a:lstStyle/>
                    <a:p>
                      <a:pPr algn="l" fontAlgn="b"/>
                      <a:r>
                        <a:rPr lang="en-GB" sz="2000" u="none" strike="noStrike">
                          <a:effectLst/>
                        </a:rPr>
                        <a:t>40 ≤ x &lt; 50</a:t>
                      </a:r>
                      <a:endParaRPr lang="en-GB" sz="20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a:effectLst/>
                        </a:rPr>
                        <a:t>30</a:t>
                      </a:r>
                      <a:endParaRPr lang="en-GB" sz="20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dirty="0">
                          <a:effectLst/>
                        </a:rPr>
                        <a:t>40</a:t>
                      </a:r>
                      <a:endParaRPr lang="en-GB"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a:effectLst/>
                        </a:rPr>
                        <a:t>23.53%</a:t>
                      </a:r>
                      <a:endParaRPr lang="en-GB" sz="20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002"/>
                  </a:ext>
                </a:extLst>
              </a:tr>
              <a:tr h="664070">
                <a:tc>
                  <a:txBody>
                    <a:bodyPr/>
                    <a:lstStyle/>
                    <a:p>
                      <a:pPr algn="l" fontAlgn="b"/>
                      <a:r>
                        <a:rPr lang="en-GB" sz="2000" u="none" strike="noStrike">
                          <a:effectLst/>
                        </a:rPr>
                        <a:t>50 ≤ x &lt; 60</a:t>
                      </a:r>
                      <a:endParaRPr lang="en-GB" sz="20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a:effectLst/>
                        </a:rPr>
                        <a:t>50</a:t>
                      </a:r>
                      <a:endParaRPr lang="en-GB" sz="20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dirty="0">
                          <a:effectLst/>
                        </a:rPr>
                        <a:t>90</a:t>
                      </a:r>
                      <a:endParaRPr lang="en-GB"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a:effectLst/>
                        </a:rPr>
                        <a:t>52.94%</a:t>
                      </a:r>
                      <a:endParaRPr lang="en-GB" sz="20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003"/>
                  </a:ext>
                </a:extLst>
              </a:tr>
              <a:tr h="664070">
                <a:tc>
                  <a:txBody>
                    <a:bodyPr/>
                    <a:lstStyle/>
                    <a:p>
                      <a:pPr algn="l" fontAlgn="b"/>
                      <a:r>
                        <a:rPr lang="en-GB" sz="2000" u="none" strike="noStrike">
                          <a:effectLst/>
                        </a:rPr>
                        <a:t>60 ≤ x &lt; 70</a:t>
                      </a:r>
                      <a:endParaRPr lang="en-GB" sz="20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a:effectLst/>
                        </a:rPr>
                        <a:t>60</a:t>
                      </a:r>
                      <a:endParaRPr lang="en-GB" sz="20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dirty="0">
                          <a:effectLst/>
                        </a:rPr>
                        <a:t>150</a:t>
                      </a:r>
                      <a:endParaRPr lang="en-GB"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dirty="0">
                          <a:effectLst/>
                        </a:rPr>
                        <a:t>88.24%</a:t>
                      </a:r>
                      <a:endParaRPr lang="en-GB" sz="20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004"/>
                  </a:ext>
                </a:extLst>
              </a:tr>
              <a:tr h="664070">
                <a:tc>
                  <a:txBody>
                    <a:bodyPr/>
                    <a:lstStyle/>
                    <a:p>
                      <a:pPr algn="l" fontAlgn="b"/>
                      <a:r>
                        <a:rPr lang="en-GB" sz="2000" u="none" strike="noStrike" dirty="0">
                          <a:effectLst/>
                        </a:rPr>
                        <a:t>70  ≤</a:t>
                      </a:r>
                      <a:endParaRPr lang="en-GB"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a:effectLst/>
                        </a:rPr>
                        <a:t>20</a:t>
                      </a:r>
                      <a:endParaRPr lang="en-GB" sz="20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a:effectLst/>
                        </a:rPr>
                        <a:t>170</a:t>
                      </a:r>
                      <a:endParaRPr lang="en-GB" sz="20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dirty="0">
                          <a:effectLst/>
                        </a:rPr>
                        <a:t>100.00%</a:t>
                      </a:r>
                      <a:endParaRPr lang="en-GB" sz="20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005"/>
                  </a:ext>
                </a:extLst>
              </a:tr>
            </a:tbl>
          </a:graphicData>
        </a:graphic>
      </p:graphicFrame>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
        <p:nvSpPr>
          <p:cNvPr id="15" name="Title 1"/>
          <p:cNvSpPr txBox="1">
            <a:spLocks/>
          </p:cNvSpPr>
          <p:nvPr/>
        </p:nvSpPr>
        <p:spPr>
          <a:xfrm>
            <a:off x="598079" y="4806627"/>
            <a:ext cx="4786021" cy="1969312"/>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1800" dirty="0"/>
              <a:t>Table above shows an additional column, Cumulative Percentile or (%): </a:t>
            </a:r>
          </a:p>
          <a:p>
            <a:pPr marL="342900" indent="-342900">
              <a:buFontTx/>
              <a:buAutoNum type="arabicPeriod"/>
            </a:pPr>
            <a:r>
              <a:rPr lang="en-GB" sz="1800" dirty="0"/>
              <a:t>The sample size, n, is 170</a:t>
            </a:r>
          </a:p>
          <a:p>
            <a:pPr marL="342900" indent="-342900">
              <a:buFontTx/>
              <a:buAutoNum type="arabicPeriod"/>
            </a:pPr>
            <a:r>
              <a:rPr lang="en-GB" sz="1800" dirty="0"/>
              <a:t>The values for Cumulative Percentile =  (Cumulative Frequency/n) *100%</a:t>
            </a:r>
          </a:p>
          <a:p>
            <a:pPr marL="342900" indent="-342900">
              <a:buFontTx/>
              <a:buAutoNum type="arabicPeriod"/>
            </a:pPr>
            <a:endParaRPr lang="en-GB" sz="1800" dirty="0"/>
          </a:p>
          <a:p>
            <a:endParaRPr lang="en-GB" sz="1800" dirty="0"/>
          </a:p>
          <a:p>
            <a:r>
              <a:rPr lang="en-GB" sz="1800" dirty="0"/>
              <a:t>A cumulative percentile graph is plotted.</a:t>
            </a:r>
          </a:p>
          <a:p>
            <a:pPr marL="342900" indent="-342900">
              <a:buFontTx/>
              <a:buAutoNum type="arabicPeriod"/>
            </a:pPr>
            <a:endParaRPr lang="en-GB" sz="1800" dirty="0"/>
          </a:p>
          <a:p>
            <a:pPr marL="342900" indent="-342900">
              <a:buFontTx/>
              <a:buAutoNum type="arabicPeriod"/>
            </a:pPr>
            <a:endParaRPr lang="en-GB" sz="1800" dirty="0">
              <a:solidFill>
                <a:srgbClr val="000000"/>
              </a:solidFill>
              <a:latin typeface="Calibri" panose="020F0502020204030204" pitchFamily="34" charset="0"/>
            </a:endParaRPr>
          </a:p>
          <a:p>
            <a:pPr marL="342900" indent="-342900">
              <a:buAutoNum type="arabicPeriod"/>
            </a:pPr>
            <a:endParaRPr lang="en-GB" sz="1800" dirty="0"/>
          </a:p>
          <a:p>
            <a:endParaRPr lang="en-GB" sz="3200" dirty="0"/>
          </a:p>
        </p:txBody>
      </p:sp>
      <p:graphicFrame>
        <p:nvGraphicFramePr>
          <p:cNvPr id="16" name="Chart 15">
            <a:extLst>
              <a:ext uri="{FF2B5EF4-FFF2-40B4-BE49-F238E27FC236}">
                <a16:creationId xmlns:a16="http://schemas.microsoft.com/office/drawing/2014/main" id="{5477AD46-393C-4C5B-9EE4-36AB60E706BA}"/>
              </a:ext>
              <a:ext uri="{147F2762-F138-4A5C-976F-8EAC2B608ADB}">
                <a16:predDERef xmlns:a16="http://schemas.microsoft.com/office/drawing/2014/main" pred="{8F764B54-9842-4456-97AB-D96AD8DFE865}"/>
              </a:ext>
            </a:extLst>
          </p:cNvPr>
          <p:cNvGraphicFramePr>
            <a:graphicFrameLocks/>
          </p:cNvGraphicFramePr>
          <p:nvPr>
            <p:extLst>
              <p:ext uri="{D42A27DB-BD31-4B8C-83A1-F6EECF244321}">
                <p14:modId xmlns:p14="http://schemas.microsoft.com/office/powerpoint/2010/main" val="1426615923"/>
              </p:ext>
            </p:extLst>
          </p:nvPr>
        </p:nvGraphicFramePr>
        <p:xfrm>
          <a:off x="6647467" y="2716381"/>
          <a:ext cx="5339815" cy="3373334"/>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0030016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Measures of Central Tendency </a:t>
            </a:r>
            <a:br>
              <a:rPr lang="en-GB" dirty="0"/>
            </a:br>
            <a:r>
              <a:rPr lang="en-GB" dirty="0"/>
              <a:t>(Mode, Median, Mean)</a:t>
            </a:r>
          </a:p>
        </p:txBody>
      </p:sp>
      <p:sp>
        <p:nvSpPr>
          <p:cNvPr id="3" name="Content Placeholder 2"/>
          <p:cNvSpPr>
            <a:spLocks noGrp="1"/>
          </p:cNvSpPr>
          <p:nvPr>
            <p:ph idx="1"/>
          </p:nvPr>
        </p:nvSpPr>
        <p:spPr/>
        <p:txBody>
          <a:bodyPr/>
          <a:lstStyle/>
          <a:p>
            <a:r>
              <a:rPr lang="en-GB" dirty="0"/>
              <a:t>The measures of central tendency are provided by the values of mode, median, and mean</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9097136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742943"/>
            <a:ext cx="8229600" cy="1143000"/>
          </a:xfrm>
        </p:spPr>
        <p:txBody>
          <a:bodyPr>
            <a:normAutofit/>
          </a:bodyPr>
          <a:lstStyle/>
          <a:p>
            <a:r>
              <a:rPr lang="en-GB" sz="3200" dirty="0"/>
              <a:t>Mode</a:t>
            </a:r>
          </a:p>
        </p:txBody>
      </p:sp>
      <p:sp>
        <p:nvSpPr>
          <p:cNvPr id="3" name="Content Placeholder 2"/>
          <p:cNvSpPr>
            <a:spLocks noGrp="1"/>
          </p:cNvSpPr>
          <p:nvPr>
            <p:ph idx="1"/>
          </p:nvPr>
        </p:nvSpPr>
        <p:spPr>
          <a:xfrm>
            <a:off x="1981200" y="2429301"/>
            <a:ext cx="8131791" cy="3361900"/>
          </a:xfrm>
        </p:spPr>
        <p:txBody>
          <a:bodyPr>
            <a:normAutofit/>
          </a:bodyPr>
          <a:lstStyle/>
          <a:p>
            <a:r>
              <a:rPr lang="en-GB" sz="2000" dirty="0"/>
              <a:t>The most common score is mode</a:t>
            </a:r>
          </a:p>
          <a:p>
            <a:r>
              <a:rPr lang="en-GB" sz="2000" dirty="0"/>
              <a:t>Scores: 1, 2, 3, 5, 5, 5, 6, 1, 1, 1, 1, 2, 8, 9</a:t>
            </a:r>
          </a:p>
          <a:p>
            <a:r>
              <a:rPr lang="en-GB" sz="2000" dirty="0"/>
              <a:t>Mode is:  _______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32238134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70546" y="499843"/>
            <a:ext cx="8229600" cy="1143000"/>
          </a:xfrm>
        </p:spPr>
        <p:txBody>
          <a:bodyPr>
            <a:normAutofit/>
          </a:bodyPr>
          <a:lstStyle/>
          <a:p>
            <a:r>
              <a:rPr lang="en-GB" sz="3200" dirty="0"/>
              <a:t>Mean</a:t>
            </a:r>
          </a:p>
        </p:txBody>
      </p:sp>
      <p:sp>
        <p:nvSpPr>
          <p:cNvPr id="3" name="Content Placeholder 2"/>
          <p:cNvSpPr>
            <a:spLocks noGrp="1"/>
          </p:cNvSpPr>
          <p:nvPr>
            <p:ph idx="1"/>
          </p:nvPr>
        </p:nvSpPr>
        <p:spPr>
          <a:xfrm>
            <a:off x="1981200" y="3429001"/>
            <a:ext cx="8229600" cy="2697163"/>
          </a:xfrm>
        </p:spPr>
        <p:txBody>
          <a:bodyPr>
            <a:normAutofit/>
          </a:bodyPr>
          <a:lstStyle/>
          <a:p>
            <a:pPr marL="0" indent="0">
              <a:buNone/>
            </a:pPr>
            <a:r>
              <a:rPr lang="en-GB" sz="2000" dirty="0"/>
              <a:t> </a:t>
            </a:r>
          </a:p>
        </p:txBody>
      </p:sp>
      <p:graphicFrame>
        <p:nvGraphicFramePr>
          <p:cNvPr id="6" name="Table 5"/>
          <p:cNvGraphicFramePr>
            <a:graphicFrameLocks noGrp="1"/>
          </p:cNvGraphicFramePr>
          <p:nvPr>
            <p:extLst>
              <p:ext uri="{D42A27DB-BD31-4B8C-83A1-F6EECF244321}">
                <p14:modId xmlns:p14="http://schemas.microsoft.com/office/powerpoint/2010/main" val="1254429971"/>
              </p:ext>
            </p:extLst>
          </p:nvPr>
        </p:nvGraphicFramePr>
        <p:xfrm>
          <a:off x="1774209" y="1801507"/>
          <a:ext cx="7369791" cy="4324656"/>
        </p:xfrm>
        <a:graphic>
          <a:graphicData uri="http://schemas.openxmlformats.org/drawingml/2006/table">
            <a:tbl>
              <a:tblPr firstRow="1" bandRow="1">
                <a:tableStyleId>{5C22544A-7EE6-4342-B048-85BDC9FD1C3A}</a:tableStyleId>
              </a:tblPr>
              <a:tblGrid>
                <a:gridCol w="2456597">
                  <a:extLst>
                    <a:ext uri="{9D8B030D-6E8A-4147-A177-3AD203B41FA5}">
                      <a16:colId xmlns:a16="http://schemas.microsoft.com/office/drawing/2014/main" val="20000"/>
                    </a:ext>
                  </a:extLst>
                </a:gridCol>
                <a:gridCol w="2456597">
                  <a:extLst>
                    <a:ext uri="{9D8B030D-6E8A-4147-A177-3AD203B41FA5}">
                      <a16:colId xmlns:a16="http://schemas.microsoft.com/office/drawing/2014/main" val="20001"/>
                    </a:ext>
                  </a:extLst>
                </a:gridCol>
                <a:gridCol w="2456597">
                  <a:extLst>
                    <a:ext uri="{9D8B030D-6E8A-4147-A177-3AD203B41FA5}">
                      <a16:colId xmlns:a16="http://schemas.microsoft.com/office/drawing/2014/main" val="20002"/>
                    </a:ext>
                  </a:extLst>
                </a:gridCol>
              </a:tblGrid>
              <a:tr h="540582">
                <a:tc>
                  <a:txBody>
                    <a:bodyPr/>
                    <a:lstStyle/>
                    <a:p>
                      <a:r>
                        <a:rPr lang="en-GB" dirty="0"/>
                        <a:t>Score</a:t>
                      </a:r>
                    </a:p>
                  </a:txBody>
                  <a:tcPr/>
                </a:tc>
                <a:tc>
                  <a:txBody>
                    <a:bodyPr/>
                    <a:lstStyle/>
                    <a:p>
                      <a:r>
                        <a:rPr lang="en-GB" dirty="0"/>
                        <a:t>Frequency</a:t>
                      </a:r>
                    </a:p>
                  </a:txBody>
                  <a:tcPr/>
                </a:tc>
                <a:tc>
                  <a:txBody>
                    <a:bodyPr/>
                    <a:lstStyle/>
                    <a:p>
                      <a:r>
                        <a:rPr lang="en-GB" dirty="0"/>
                        <a:t>Total Score</a:t>
                      </a:r>
                    </a:p>
                  </a:txBody>
                  <a:tcPr/>
                </a:tc>
                <a:extLst>
                  <a:ext uri="{0D108BD9-81ED-4DB2-BD59-A6C34878D82A}">
                    <a16:rowId xmlns:a16="http://schemas.microsoft.com/office/drawing/2014/main" val="10000"/>
                  </a:ext>
                </a:extLst>
              </a:tr>
              <a:tr h="540582">
                <a:tc>
                  <a:txBody>
                    <a:bodyPr/>
                    <a:lstStyle/>
                    <a:p>
                      <a:r>
                        <a:rPr lang="en-GB" dirty="0"/>
                        <a:t>1</a:t>
                      </a:r>
                    </a:p>
                  </a:txBody>
                  <a:tcPr/>
                </a:tc>
                <a:tc>
                  <a:txBody>
                    <a:bodyPr/>
                    <a:lstStyle/>
                    <a:p>
                      <a:r>
                        <a:rPr lang="en-GB" dirty="0"/>
                        <a:t>55</a:t>
                      </a:r>
                    </a:p>
                  </a:txBody>
                  <a:tcPr/>
                </a:tc>
                <a:tc>
                  <a:txBody>
                    <a:bodyPr/>
                    <a:lstStyle/>
                    <a:p>
                      <a:r>
                        <a:rPr lang="en-GB" dirty="0"/>
                        <a:t>55</a:t>
                      </a:r>
                    </a:p>
                  </a:txBody>
                  <a:tcPr/>
                </a:tc>
                <a:extLst>
                  <a:ext uri="{0D108BD9-81ED-4DB2-BD59-A6C34878D82A}">
                    <a16:rowId xmlns:a16="http://schemas.microsoft.com/office/drawing/2014/main" val="10001"/>
                  </a:ext>
                </a:extLst>
              </a:tr>
              <a:tr h="540582">
                <a:tc>
                  <a:txBody>
                    <a:bodyPr/>
                    <a:lstStyle/>
                    <a:p>
                      <a:r>
                        <a:rPr lang="en-GB" dirty="0"/>
                        <a:t>2</a:t>
                      </a:r>
                    </a:p>
                  </a:txBody>
                  <a:tcPr/>
                </a:tc>
                <a:tc>
                  <a:txBody>
                    <a:bodyPr/>
                    <a:lstStyle/>
                    <a:p>
                      <a:r>
                        <a:rPr lang="en-GB" dirty="0"/>
                        <a:t>100</a:t>
                      </a:r>
                    </a:p>
                  </a:txBody>
                  <a:tcPr/>
                </a:tc>
                <a:tc>
                  <a:txBody>
                    <a:bodyPr/>
                    <a:lstStyle/>
                    <a:p>
                      <a:r>
                        <a:rPr lang="en-GB" dirty="0"/>
                        <a:t>200</a:t>
                      </a:r>
                    </a:p>
                  </a:txBody>
                  <a:tcPr/>
                </a:tc>
                <a:extLst>
                  <a:ext uri="{0D108BD9-81ED-4DB2-BD59-A6C34878D82A}">
                    <a16:rowId xmlns:a16="http://schemas.microsoft.com/office/drawing/2014/main" val="10002"/>
                  </a:ext>
                </a:extLst>
              </a:tr>
              <a:tr h="540582">
                <a:tc>
                  <a:txBody>
                    <a:bodyPr/>
                    <a:lstStyle/>
                    <a:p>
                      <a:r>
                        <a:rPr lang="en-GB" dirty="0"/>
                        <a:t>3</a:t>
                      </a:r>
                    </a:p>
                  </a:txBody>
                  <a:tcPr/>
                </a:tc>
                <a:tc>
                  <a:txBody>
                    <a:bodyPr/>
                    <a:lstStyle/>
                    <a:p>
                      <a:r>
                        <a:rPr lang="en-GB" dirty="0"/>
                        <a:t>120</a:t>
                      </a:r>
                    </a:p>
                  </a:txBody>
                  <a:tcPr/>
                </a:tc>
                <a:tc>
                  <a:txBody>
                    <a:bodyPr/>
                    <a:lstStyle/>
                    <a:p>
                      <a:r>
                        <a:rPr lang="en-GB" dirty="0"/>
                        <a:t>360</a:t>
                      </a:r>
                    </a:p>
                  </a:txBody>
                  <a:tcPr/>
                </a:tc>
                <a:extLst>
                  <a:ext uri="{0D108BD9-81ED-4DB2-BD59-A6C34878D82A}">
                    <a16:rowId xmlns:a16="http://schemas.microsoft.com/office/drawing/2014/main" val="10003"/>
                  </a:ext>
                </a:extLst>
              </a:tr>
              <a:tr h="540582">
                <a:tc>
                  <a:txBody>
                    <a:bodyPr/>
                    <a:lstStyle/>
                    <a:p>
                      <a:r>
                        <a:rPr lang="en-GB" dirty="0"/>
                        <a:t>4</a:t>
                      </a:r>
                    </a:p>
                  </a:txBody>
                  <a:tcPr/>
                </a:tc>
                <a:tc>
                  <a:txBody>
                    <a:bodyPr/>
                    <a:lstStyle/>
                    <a:p>
                      <a:r>
                        <a:rPr lang="en-GB" dirty="0"/>
                        <a:t>30</a:t>
                      </a:r>
                    </a:p>
                  </a:txBody>
                  <a:tcPr/>
                </a:tc>
                <a:tc>
                  <a:txBody>
                    <a:bodyPr/>
                    <a:lstStyle/>
                    <a:p>
                      <a:r>
                        <a:rPr lang="en-GB" dirty="0"/>
                        <a:t>120</a:t>
                      </a:r>
                    </a:p>
                  </a:txBody>
                  <a:tcPr/>
                </a:tc>
                <a:extLst>
                  <a:ext uri="{0D108BD9-81ED-4DB2-BD59-A6C34878D82A}">
                    <a16:rowId xmlns:a16="http://schemas.microsoft.com/office/drawing/2014/main" val="10004"/>
                  </a:ext>
                </a:extLst>
              </a:tr>
              <a:tr h="540582">
                <a:tc>
                  <a:txBody>
                    <a:bodyPr/>
                    <a:lstStyle/>
                    <a:p>
                      <a:r>
                        <a:rPr lang="en-GB" dirty="0"/>
                        <a:t>5</a:t>
                      </a:r>
                    </a:p>
                  </a:txBody>
                  <a:tcPr/>
                </a:tc>
                <a:tc>
                  <a:txBody>
                    <a:bodyPr/>
                    <a:lstStyle/>
                    <a:p>
                      <a:r>
                        <a:rPr lang="en-GB" dirty="0"/>
                        <a:t>200</a:t>
                      </a:r>
                    </a:p>
                  </a:txBody>
                  <a:tcPr/>
                </a:tc>
                <a:tc>
                  <a:txBody>
                    <a:bodyPr/>
                    <a:lstStyle/>
                    <a:p>
                      <a:r>
                        <a:rPr lang="en-GB" dirty="0"/>
                        <a:t>1000</a:t>
                      </a:r>
                    </a:p>
                  </a:txBody>
                  <a:tcPr/>
                </a:tc>
                <a:extLst>
                  <a:ext uri="{0D108BD9-81ED-4DB2-BD59-A6C34878D82A}">
                    <a16:rowId xmlns:a16="http://schemas.microsoft.com/office/drawing/2014/main" val="10005"/>
                  </a:ext>
                </a:extLst>
              </a:tr>
              <a:tr h="540582">
                <a:tc>
                  <a:txBody>
                    <a:bodyPr/>
                    <a:lstStyle/>
                    <a:p>
                      <a:r>
                        <a:rPr lang="en-GB" dirty="0"/>
                        <a:t>Grand Total</a:t>
                      </a:r>
                    </a:p>
                  </a:txBody>
                  <a:tcPr/>
                </a:tc>
                <a:tc>
                  <a:txBody>
                    <a:bodyPr/>
                    <a:lstStyle/>
                    <a:p>
                      <a:r>
                        <a:rPr lang="en-GB" dirty="0"/>
                        <a:t>505</a:t>
                      </a:r>
                    </a:p>
                  </a:txBody>
                  <a:tcPr/>
                </a:tc>
                <a:tc>
                  <a:txBody>
                    <a:bodyPr/>
                    <a:lstStyle/>
                    <a:p>
                      <a:r>
                        <a:rPr lang="en-GB" dirty="0"/>
                        <a:t>1735</a:t>
                      </a:r>
                    </a:p>
                  </a:txBody>
                  <a:tcPr/>
                </a:tc>
                <a:extLst>
                  <a:ext uri="{0D108BD9-81ED-4DB2-BD59-A6C34878D82A}">
                    <a16:rowId xmlns:a16="http://schemas.microsoft.com/office/drawing/2014/main" val="10006"/>
                  </a:ext>
                </a:extLst>
              </a:tr>
              <a:tr h="540582">
                <a:tc>
                  <a:txBody>
                    <a:bodyPr/>
                    <a:lstStyle/>
                    <a:p>
                      <a:endParaRPr lang="en-GB"/>
                    </a:p>
                  </a:txBody>
                  <a:tcPr/>
                </a:tc>
                <a:tc>
                  <a:txBody>
                    <a:bodyPr/>
                    <a:lstStyle/>
                    <a:p>
                      <a:endParaRPr lang="en-GB"/>
                    </a:p>
                  </a:txBody>
                  <a:tcPr/>
                </a:tc>
                <a:tc>
                  <a:txBody>
                    <a:bodyPr/>
                    <a:lstStyle/>
                    <a:p>
                      <a:endParaRPr lang="en-GB" dirty="0"/>
                    </a:p>
                  </a:txBody>
                  <a:tcPr/>
                </a:tc>
                <a:extLst>
                  <a:ext uri="{0D108BD9-81ED-4DB2-BD59-A6C34878D82A}">
                    <a16:rowId xmlns:a16="http://schemas.microsoft.com/office/drawing/2014/main" val="10007"/>
                  </a:ext>
                </a:extLst>
              </a:tr>
            </a:tbl>
          </a:graphicData>
        </a:graphic>
      </p:graphicFrame>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20186774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551874"/>
            <a:ext cx="8229600" cy="1143000"/>
          </a:xfrm>
        </p:spPr>
        <p:txBody>
          <a:bodyPr>
            <a:normAutofit/>
          </a:bodyPr>
          <a:lstStyle/>
          <a:p>
            <a:r>
              <a:rPr lang="en-GB" sz="3200" dirty="0"/>
              <a:t>Mean (aka average)</a:t>
            </a:r>
          </a:p>
        </p:txBody>
      </p:sp>
      <p:sp>
        <p:nvSpPr>
          <p:cNvPr id="3" name="Content Placeholder 2"/>
          <p:cNvSpPr>
            <a:spLocks noGrp="1"/>
          </p:cNvSpPr>
          <p:nvPr>
            <p:ph idx="1"/>
          </p:nvPr>
        </p:nvSpPr>
        <p:spPr>
          <a:xfrm>
            <a:off x="1981200" y="1965279"/>
            <a:ext cx="8229600" cy="4160886"/>
          </a:xfrm>
        </p:spPr>
        <p:txBody>
          <a:bodyPr>
            <a:normAutofit/>
          </a:bodyPr>
          <a:lstStyle/>
          <a:p>
            <a:r>
              <a:rPr lang="en-GB" sz="2000" dirty="0"/>
              <a:t>Mean = 1735/505</a:t>
            </a:r>
          </a:p>
          <a:p>
            <a:pPr marL="0" indent="0">
              <a:buNone/>
            </a:pPr>
            <a:r>
              <a:rPr lang="en-GB" sz="2000" dirty="0"/>
              <a:t>	</a:t>
            </a:r>
            <a:r>
              <a:rPr lang="en-GB" sz="2000"/>
              <a:t>= 3.44 </a:t>
            </a:r>
            <a:endParaRPr lang="en-GB" sz="20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41670" y="3263072"/>
            <a:ext cx="3295650" cy="2371725"/>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42648805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483635"/>
            <a:ext cx="8229600" cy="1143000"/>
          </a:xfrm>
        </p:spPr>
        <p:txBody>
          <a:bodyPr>
            <a:normAutofit/>
          </a:bodyPr>
          <a:lstStyle/>
          <a:p>
            <a:r>
              <a:rPr lang="en-GB" sz="3200" dirty="0"/>
              <a:t>Range</a:t>
            </a:r>
          </a:p>
        </p:txBody>
      </p:sp>
      <p:sp>
        <p:nvSpPr>
          <p:cNvPr id="3" name="Content Placeholder 2"/>
          <p:cNvSpPr>
            <a:spLocks noGrp="1"/>
          </p:cNvSpPr>
          <p:nvPr>
            <p:ph idx="1"/>
          </p:nvPr>
        </p:nvSpPr>
        <p:spPr>
          <a:xfrm>
            <a:off x="1981200" y="1626635"/>
            <a:ext cx="8229600" cy="4499529"/>
          </a:xfrm>
        </p:spPr>
        <p:txBody>
          <a:bodyPr>
            <a:normAutofit/>
          </a:bodyPr>
          <a:lstStyle/>
          <a:p>
            <a:r>
              <a:rPr lang="en-GB" sz="2000" dirty="0"/>
              <a:t>Range = maximum value – minimum value for a variable</a:t>
            </a:r>
          </a:p>
          <a:p>
            <a:r>
              <a:rPr lang="en-GB" sz="2000" dirty="0"/>
              <a:t>Look at next table</a:t>
            </a:r>
          </a:p>
          <a:p>
            <a:r>
              <a:rPr lang="en-GB" sz="2000" dirty="0"/>
              <a:t>Find the range for all the numeric columns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19053959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l="27913" t="22908" r="51518" b="10048"/>
          <a:stretch>
            <a:fillRect/>
          </a:stretch>
        </p:blipFill>
        <p:spPr bwMode="auto">
          <a:xfrm>
            <a:off x="1544782" y="152400"/>
            <a:ext cx="4260356" cy="640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l="28041" t="15492" r="51889" b="19861"/>
          <a:stretch>
            <a:fillRect/>
          </a:stretch>
        </p:blipFill>
        <p:spPr bwMode="auto">
          <a:xfrm>
            <a:off x="6096000" y="228600"/>
            <a:ext cx="4350244" cy="6414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765431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2080423"/>
            <a:ext cx="8229600" cy="1143000"/>
          </a:xfrm>
        </p:spPr>
        <p:txBody>
          <a:bodyPr>
            <a:normAutofit/>
          </a:bodyPr>
          <a:lstStyle/>
          <a:p>
            <a:r>
              <a:rPr lang="en-GB" sz="3200" dirty="0"/>
              <a:t>Ratio or % Increase/Decrease</a:t>
            </a:r>
          </a:p>
        </p:txBody>
      </p:sp>
      <p:sp>
        <p:nvSpPr>
          <p:cNvPr id="3" name="Content Placeholder 2"/>
          <p:cNvSpPr>
            <a:spLocks noGrp="1"/>
          </p:cNvSpPr>
          <p:nvPr>
            <p:ph idx="1"/>
          </p:nvPr>
        </p:nvSpPr>
        <p:spPr>
          <a:xfrm>
            <a:off x="1981200" y="3429001"/>
            <a:ext cx="8229600" cy="2697163"/>
          </a:xfrm>
        </p:spPr>
        <p:txBody>
          <a:bodyPr vert="horz" lIns="91440" tIns="45720" rIns="91440" bIns="45720" rtlCol="0" anchor="t">
            <a:normAutofit/>
          </a:bodyPr>
          <a:lstStyle/>
          <a:p>
            <a:r>
              <a:rPr lang="en-GB" sz="2000" dirty="0"/>
              <a:t>Look at the next tables </a:t>
            </a:r>
          </a:p>
          <a:p>
            <a:r>
              <a:rPr lang="en-GB" sz="2000" dirty="0"/>
              <a:t>Take the lowest value in a column as the denominator. Divide all the values in the column by the lowest value</a:t>
            </a:r>
          </a:p>
          <a:p>
            <a:r>
              <a:rPr lang="en-GB" sz="2000" dirty="0"/>
              <a:t>For example, in the first table, the lowest value is 0.36 (for Internet Explorer 9). All the values in the column are divided by 0.36 and you will obtain the new ratio column. The ratio column gives you a value compared to IE (if &gt;1, then greater than IE; =1 then equal to IE; &lt; 1 smaller than IE)</a:t>
            </a:r>
          </a:p>
          <a:p>
            <a:endParaRPr lang="en-GB" sz="2000" dirty="0"/>
          </a:p>
          <a:p>
            <a:endParaRPr lang="en-GB" sz="20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22071221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3538" t="36706" r="33180" b="18651"/>
          <a:stretch/>
        </p:blipFill>
        <p:spPr bwMode="auto">
          <a:xfrm>
            <a:off x="1129962" y="318461"/>
            <a:ext cx="10727898" cy="62210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872510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66332" y="483635"/>
            <a:ext cx="8229600" cy="1143000"/>
          </a:xfrm>
        </p:spPr>
        <p:txBody>
          <a:bodyPr>
            <a:normAutofit/>
          </a:bodyPr>
          <a:lstStyle/>
          <a:p>
            <a:r>
              <a:rPr lang="en-GB" sz="3200" dirty="0"/>
              <a:t>Median</a:t>
            </a:r>
          </a:p>
        </p:txBody>
      </p:sp>
      <p:sp>
        <p:nvSpPr>
          <p:cNvPr id="3" name="Content Placeholder 2"/>
          <p:cNvSpPr>
            <a:spLocks noGrp="1"/>
          </p:cNvSpPr>
          <p:nvPr>
            <p:ph idx="1"/>
          </p:nvPr>
        </p:nvSpPr>
        <p:spPr>
          <a:xfrm>
            <a:off x="1866332" y="1626635"/>
            <a:ext cx="8344468" cy="4499529"/>
          </a:xfrm>
        </p:spPr>
        <p:txBody>
          <a:bodyPr>
            <a:normAutofit fontScale="92500" lnSpcReduction="10000"/>
          </a:bodyPr>
          <a:lstStyle/>
          <a:p>
            <a:r>
              <a:rPr lang="en-GB" sz="2000" dirty="0"/>
              <a:t>Arrange the values in ascending order. Find the middle of the sorted list. Notes: </a:t>
            </a:r>
            <a:r>
              <a:rPr lang="en-GB" sz="2000" dirty="0">
                <a:hlinkClick r:id="rId2"/>
              </a:rPr>
              <a:t>https://www.mathsisfun.com/definitions/median.html</a:t>
            </a:r>
            <a:r>
              <a:rPr lang="en-GB" sz="2000" dirty="0"/>
              <a:t> . Find the median for the following lists of numbers:</a:t>
            </a:r>
          </a:p>
          <a:p>
            <a:r>
              <a:rPr lang="en-GB" sz="2000" dirty="0"/>
              <a:t>3,5,6,2,3,6,7,8,9,3,4,5,2 </a:t>
            </a:r>
          </a:p>
          <a:p>
            <a:r>
              <a:rPr lang="en-GB" sz="2000" dirty="0"/>
              <a:t>3,5,6,2,3,6,7,8,9,3,4,5</a:t>
            </a:r>
          </a:p>
          <a:p>
            <a:r>
              <a:rPr lang="en-GB" sz="2000" dirty="0"/>
              <a:t>1, 5, 7 </a:t>
            </a:r>
          </a:p>
          <a:p>
            <a:pPr marL="0" indent="0">
              <a:buNone/>
            </a:pPr>
            <a:r>
              <a:rPr lang="en-GB" sz="2000" dirty="0"/>
              <a:t>n=3</a:t>
            </a:r>
          </a:p>
          <a:p>
            <a:pPr marL="0" indent="0">
              <a:buNone/>
            </a:pPr>
            <a:r>
              <a:rPr lang="en-GB" sz="2000" dirty="0"/>
              <a:t>(n+1)/2 = 2</a:t>
            </a:r>
          </a:p>
          <a:p>
            <a:pPr marL="0" indent="0">
              <a:buNone/>
            </a:pPr>
            <a:r>
              <a:rPr lang="en-GB" sz="2000" dirty="0"/>
              <a:t>n = 2 will be the median number -&gt; 5</a:t>
            </a:r>
          </a:p>
          <a:p>
            <a:r>
              <a:rPr lang="en-GB" sz="2000" dirty="0"/>
              <a:t>1, 5, 6, 7  </a:t>
            </a:r>
          </a:p>
          <a:p>
            <a:pPr marL="0" indent="0">
              <a:buNone/>
            </a:pPr>
            <a:r>
              <a:rPr lang="en-GB" sz="2000" dirty="0"/>
              <a:t>n = 4</a:t>
            </a:r>
          </a:p>
          <a:p>
            <a:pPr marL="0" indent="0">
              <a:buNone/>
            </a:pPr>
            <a:r>
              <a:rPr lang="en-GB" sz="2000" dirty="0"/>
              <a:t>(n+1)/2 = 2.5</a:t>
            </a:r>
          </a:p>
          <a:p>
            <a:pPr marL="0" indent="0">
              <a:buNone/>
            </a:pPr>
            <a:r>
              <a:rPr lang="en-GB" sz="2000" dirty="0"/>
              <a:t>Median = (5 +6)/2</a:t>
            </a:r>
          </a:p>
          <a:p>
            <a:pPr marL="0" indent="0">
              <a:buNone/>
            </a:pPr>
            <a:endParaRPr lang="en-GB" sz="2000" dirty="0"/>
          </a:p>
          <a:p>
            <a:endParaRPr lang="en-GB" sz="2000" dirty="0"/>
          </a:p>
          <a:p>
            <a:endParaRPr lang="en-GB" sz="20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10541405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Outline</a:t>
            </a:r>
          </a:p>
        </p:txBody>
      </p:sp>
      <p:sp>
        <p:nvSpPr>
          <p:cNvPr id="3" name="Content Placeholder 2"/>
          <p:cNvSpPr>
            <a:spLocks noGrp="1"/>
          </p:cNvSpPr>
          <p:nvPr>
            <p:ph idx="1"/>
          </p:nvPr>
        </p:nvSpPr>
        <p:spPr/>
        <p:txBody>
          <a:bodyPr vert="horz" lIns="91440" tIns="45720" rIns="91440" bIns="45720" rtlCol="0" anchor="t">
            <a:normAutofit fontScale="92500" lnSpcReduction="20000"/>
          </a:bodyPr>
          <a:lstStyle/>
          <a:p>
            <a:r>
              <a:rPr lang="en-GB" dirty="0"/>
              <a:t>Descriptive Statistics</a:t>
            </a:r>
          </a:p>
          <a:p>
            <a:r>
              <a:rPr lang="en-GB" dirty="0"/>
              <a:t>Basic Concepts</a:t>
            </a:r>
          </a:p>
          <a:p>
            <a:r>
              <a:rPr lang="en-GB" dirty="0"/>
              <a:t>Measures of central tendency</a:t>
            </a:r>
          </a:p>
          <a:p>
            <a:pPr lvl="1"/>
            <a:r>
              <a:rPr lang="en-GB" dirty="0"/>
              <a:t>Mode</a:t>
            </a:r>
          </a:p>
          <a:p>
            <a:pPr lvl="1"/>
            <a:r>
              <a:rPr lang="en-GB" dirty="0"/>
              <a:t>Median</a:t>
            </a:r>
          </a:p>
          <a:p>
            <a:pPr lvl="1"/>
            <a:r>
              <a:rPr lang="en-GB" dirty="0"/>
              <a:t>Mean</a:t>
            </a:r>
          </a:p>
          <a:p>
            <a:r>
              <a:rPr lang="en-GB" dirty="0"/>
              <a:t>Measures of dispersion</a:t>
            </a:r>
          </a:p>
          <a:p>
            <a:pPr lvl="1"/>
            <a:r>
              <a:rPr lang="en-GB" dirty="0"/>
              <a:t>Range</a:t>
            </a:r>
          </a:p>
          <a:p>
            <a:pPr lvl="1"/>
            <a:r>
              <a:rPr lang="en-GB" dirty="0"/>
              <a:t>Variance or Standard Deviation</a:t>
            </a:r>
          </a:p>
          <a:p>
            <a:r>
              <a:rPr lang="en-GB" dirty="0"/>
              <a:t>Others</a:t>
            </a:r>
          </a:p>
          <a:p>
            <a:pPr lvl="1"/>
            <a:r>
              <a:rPr lang="en-GB" dirty="0" err="1"/>
              <a:t>Skewness</a:t>
            </a:r>
            <a:endParaRPr lang="en-GB" dirty="0"/>
          </a:p>
          <a:p>
            <a:pPr lvl="1"/>
            <a:r>
              <a:rPr lang="en-GB" dirty="0" err="1"/>
              <a:t>Curtosis</a:t>
            </a:r>
            <a:endParaRPr lang="en-GB"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6105264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579169"/>
            <a:ext cx="8229600" cy="1143000"/>
          </a:xfrm>
        </p:spPr>
        <p:txBody>
          <a:bodyPr>
            <a:normAutofit/>
          </a:bodyPr>
          <a:lstStyle/>
          <a:p>
            <a:r>
              <a:rPr lang="en-GB" sz="3200" dirty="0"/>
              <a:t>Mean and Median for Frequency Table</a:t>
            </a:r>
          </a:p>
        </p:txBody>
      </p:sp>
      <p:sp>
        <p:nvSpPr>
          <p:cNvPr id="3" name="Content Placeholder 2"/>
          <p:cNvSpPr>
            <a:spLocks noGrp="1"/>
          </p:cNvSpPr>
          <p:nvPr>
            <p:ph idx="1"/>
          </p:nvPr>
        </p:nvSpPr>
        <p:spPr>
          <a:xfrm>
            <a:off x="1981200" y="1722169"/>
            <a:ext cx="8229600" cy="4403995"/>
          </a:xfrm>
        </p:spPr>
        <p:txBody>
          <a:bodyPr>
            <a:normAutofit/>
          </a:bodyPr>
          <a:lstStyle/>
          <a:p>
            <a:r>
              <a:rPr lang="en-GB" sz="2000" dirty="0"/>
              <a:t>Table (look at next slide). </a:t>
            </a:r>
          </a:p>
          <a:p>
            <a:pPr lvl="1"/>
            <a:r>
              <a:rPr lang="en-GB" sz="1600" dirty="0"/>
              <a:t>An original table with score and frequency is given. You will have to add two new columns (i.e. total which is equal to the multiplication of score and frequency) and this is for the mean.</a:t>
            </a:r>
          </a:p>
          <a:p>
            <a:pPr lvl="1"/>
            <a:r>
              <a:rPr lang="en-GB" sz="1600" dirty="0"/>
              <a:t>n = 505</a:t>
            </a:r>
          </a:p>
          <a:p>
            <a:pPr lvl="1"/>
            <a:r>
              <a:rPr lang="en-GB" sz="1600" dirty="0"/>
              <a:t>Mean  = 835/505 = 1.653</a:t>
            </a:r>
          </a:p>
          <a:p>
            <a:pPr lvl="1"/>
            <a:r>
              <a:rPr lang="en-GB" sz="1600" dirty="0"/>
              <a:t>(n+1)/2 = 253. This means that the middle number is 253.  </a:t>
            </a:r>
          </a:p>
          <a:p>
            <a:pPr lvl="1"/>
            <a:r>
              <a:rPr lang="en-GB" sz="1600" dirty="0"/>
              <a:t>Check the table. 253</a:t>
            </a:r>
            <a:r>
              <a:rPr lang="en-GB" sz="1600" baseline="30000" dirty="0"/>
              <a:t>rd</a:t>
            </a:r>
            <a:r>
              <a:rPr lang="en-GB" sz="1600" dirty="0"/>
              <a:t> score is 3. So the median is 3.</a:t>
            </a:r>
          </a:p>
          <a:p>
            <a:pPr lvl="1"/>
            <a:r>
              <a:rPr lang="en-GB" sz="1600" dirty="0"/>
              <a:t>Look at this video </a:t>
            </a:r>
            <a:r>
              <a:rPr lang="en-GB" sz="1600" dirty="0">
                <a:hlinkClick r:id="rId2"/>
              </a:rPr>
              <a:t>https://www.youtube.com/watch?v=t2BSuUXfftA</a:t>
            </a:r>
            <a:r>
              <a:rPr lang="en-GB" sz="1600" dirty="0"/>
              <a:t> </a:t>
            </a:r>
          </a:p>
          <a:p>
            <a:r>
              <a:rPr lang="en-GB" sz="2000" dirty="0"/>
              <a:t>Graph – look at percentile graph (50%)</a:t>
            </a:r>
          </a:p>
          <a:p>
            <a:pPr lvl="1"/>
            <a:r>
              <a:rPr lang="en-GB" sz="1600" dirty="0"/>
              <a:t>Median, Lower and Upper quartile https://www.onlinemathlearning.com/percentile.html#:~:text=The%20following%20cumulative%20frequency%20graph,40%20students%20in%20a%20test.&amp;text=Solution%3A,50%25%20of%20the%20total%20frequency.&amp;text=From%20the%20graph%2C%2020%20on,44%20on%20the%20horizontal%20axis.</a:t>
            </a:r>
          </a:p>
          <a:p>
            <a:pPr lvl="1"/>
            <a:r>
              <a:rPr lang="en-GB" sz="1600" dirty="0">
                <a:hlinkClick r:id="rId3"/>
              </a:rPr>
              <a:t>https://www.youtube.com/watch?v=zlADtyhKIBY</a:t>
            </a:r>
            <a:r>
              <a:rPr lang="en-GB" sz="1600" dirty="0"/>
              <a:t> </a:t>
            </a:r>
          </a:p>
          <a:p>
            <a:endParaRPr lang="en-GB" sz="2000" dirty="0"/>
          </a:p>
          <a:p>
            <a:endParaRPr lang="en-GB" sz="2000" dirty="0"/>
          </a:p>
          <a:p>
            <a:endParaRPr lang="en-GB" sz="2000" dirty="0"/>
          </a:p>
          <a:p>
            <a:endParaRPr lang="en-GB" sz="2000"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14375361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52682" y="185737"/>
            <a:ext cx="8229600" cy="1143000"/>
          </a:xfrm>
        </p:spPr>
        <p:txBody>
          <a:bodyPr>
            <a:normAutofit/>
          </a:bodyPr>
          <a:lstStyle/>
          <a:p>
            <a:r>
              <a:rPr lang="en-GB" sz="3200" dirty="0"/>
              <a:t>Find the mean and median</a:t>
            </a:r>
          </a:p>
        </p:txBody>
      </p:sp>
      <p:sp>
        <p:nvSpPr>
          <p:cNvPr id="3" name="Content Placeholder 2"/>
          <p:cNvSpPr>
            <a:spLocks noGrp="1"/>
          </p:cNvSpPr>
          <p:nvPr>
            <p:ph idx="1"/>
          </p:nvPr>
        </p:nvSpPr>
        <p:spPr>
          <a:xfrm>
            <a:off x="1981200" y="3429001"/>
            <a:ext cx="8229600" cy="2697163"/>
          </a:xfrm>
        </p:spPr>
        <p:txBody>
          <a:bodyPr>
            <a:normAutofit/>
          </a:bodyPr>
          <a:lstStyle/>
          <a:p>
            <a:pPr marL="0" indent="0">
              <a:buNone/>
            </a:pPr>
            <a:r>
              <a:rPr lang="en-GB" sz="2000" dirty="0"/>
              <a:t> </a:t>
            </a:r>
          </a:p>
        </p:txBody>
      </p:sp>
      <p:graphicFrame>
        <p:nvGraphicFramePr>
          <p:cNvPr id="6" name="Table 5"/>
          <p:cNvGraphicFramePr>
            <a:graphicFrameLocks noGrp="1"/>
          </p:cNvGraphicFramePr>
          <p:nvPr>
            <p:extLst>
              <p:ext uri="{D42A27DB-BD31-4B8C-83A1-F6EECF244321}">
                <p14:modId xmlns:p14="http://schemas.microsoft.com/office/powerpoint/2010/main" val="2651050718"/>
              </p:ext>
            </p:extLst>
          </p:nvPr>
        </p:nvGraphicFramePr>
        <p:xfrm>
          <a:off x="1554509" y="969319"/>
          <a:ext cx="7009898" cy="5222622"/>
        </p:xfrm>
        <a:graphic>
          <a:graphicData uri="http://schemas.openxmlformats.org/drawingml/2006/table">
            <a:tbl>
              <a:tblPr firstRow="1" bandRow="1">
                <a:tableStyleId>{5C22544A-7EE6-4342-B048-85BDC9FD1C3A}</a:tableStyleId>
              </a:tblPr>
              <a:tblGrid>
                <a:gridCol w="2221446">
                  <a:extLst>
                    <a:ext uri="{9D8B030D-6E8A-4147-A177-3AD203B41FA5}">
                      <a16:colId xmlns:a16="http://schemas.microsoft.com/office/drawing/2014/main" val="20000"/>
                    </a:ext>
                  </a:extLst>
                </a:gridCol>
                <a:gridCol w="1398417">
                  <a:extLst>
                    <a:ext uri="{9D8B030D-6E8A-4147-A177-3AD203B41FA5}">
                      <a16:colId xmlns:a16="http://schemas.microsoft.com/office/drawing/2014/main" val="20001"/>
                    </a:ext>
                  </a:extLst>
                </a:gridCol>
                <a:gridCol w="1927436">
                  <a:extLst>
                    <a:ext uri="{9D8B030D-6E8A-4147-A177-3AD203B41FA5}">
                      <a16:colId xmlns:a16="http://schemas.microsoft.com/office/drawing/2014/main" val="20002"/>
                    </a:ext>
                  </a:extLst>
                </a:gridCol>
                <a:gridCol w="1462599">
                  <a:extLst>
                    <a:ext uri="{9D8B030D-6E8A-4147-A177-3AD203B41FA5}">
                      <a16:colId xmlns:a16="http://schemas.microsoft.com/office/drawing/2014/main" val="2043711419"/>
                    </a:ext>
                  </a:extLst>
                </a:gridCol>
              </a:tblGrid>
              <a:tr h="553911">
                <a:tc>
                  <a:txBody>
                    <a:bodyPr/>
                    <a:lstStyle/>
                    <a:p>
                      <a:r>
                        <a:rPr lang="en-GB" dirty="0"/>
                        <a:t>Score</a:t>
                      </a:r>
                    </a:p>
                  </a:txBody>
                  <a:tcPr/>
                </a:tc>
                <a:tc>
                  <a:txBody>
                    <a:bodyPr/>
                    <a:lstStyle/>
                    <a:p>
                      <a:r>
                        <a:rPr lang="en-GB" dirty="0"/>
                        <a:t>Frequency</a:t>
                      </a:r>
                    </a:p>
                  </a:txBody>
                  <a:tcPr/>
                </a:tc>
                <a:tc>
                  <a:txBody>
                    <a:bodyPr/>
                    <a:lstStyle/>
                    <a:p>
                      <a:r>
                        <a:rPr lang="en-GB" dirty="0"/>
                        <a:t>Total</a:t>
                      </a:r>
                    </a:p>
                    <a:p>
                      <a:r>
                        <a:rPr lang="en-GB" dirty="0"/>
                        <a:t>Frequency x Score </a:t>
                      </a:r>
                    </a:p>
                  </a:txBody>
                  <a:tcPr/>
                </a:tc>
                <a:tc>
                  <a:txBody>
                    <a:bodyPr/>
                    <a:lstStyle/>
                    <a:p>
                      <a:r>
                        <a:rPr lang="en-GB" dirty="0"/>
                        <a:t>Cumulative Frequency</a:t>
                      </a:r>
                    </a:p>
                  </a:txBody>
                  <a:tcPr/>
                </a:tc>
                <a:extLst>
                  <a:ext uri="{0D108BD9-81ED-4DB2-BD59-A6C34878D82A}">
                    <a16:rowId xmlns:a16="http://schemas.microsoft.com/office/drawing/2014/main" val="10000"/>
                  </a:ext>
                </a:extLst>
              </a:tr>
              <a:tr h="553911">
                <a:tc>
                  <a:txBody>
                    <a:bodyPr/>
                    <a:lstStyle/>
                    <a:p>
                      <a:r>
                        <a:rPr lang="en-GB" dirty="0"/>
                        <a:t>1</a:t>
                      </a:r>
                    </a:p>
                  </a:txBody>
                  <a:tcPr/>
                </a:tc>
                <a:tc>
                  <a:txBody>
                    <a:bodyPr/>
                    <a:lstStyle/>
                    <a:p>
                      <a:r>
                        <a:rPr lang="en-GB" dirty="0"/>
                        <a:t>55</a:t>
                      </a:r>
                    </a:p>
                  </a:txBody>
                  <a:tcPr/>
                </a:tc>
                <a:tc>
                  <a:txBody>
                    <a:bodyPr/>
                    <a:lstStyle/>
                    <a:p>
                      <a:r>
                        <a:rPr lang="en-GB" dirty="0"/>
                        <a:t>55</a:t>
                      </a:r>
                    </a:p>
                  </a:txBody>
                  <a:tcPr/>
                </a:tc>
                <a:tc>
                  <a:txBody>
                    <a:bodyPr/>
                    <a:lstStyle/>
                    <a:p>
                      <a:r>
                        <a:rPr lang="en-GB" dirty="0"/>
                        <a:t>55</a:t>
                      </a:r>
                    </a:p>
                    <a:p>
                      <a:r>
                        <a:rPr lang="en-GB" dirty="0"/>
                        <a:t>1-55</a:t>
                      </a:r>
                    </a:p>
                  </a:txBody>
                  <a:tcPr/>
                </a:tc>
                <a:extLst>
                  <a:ext uri="{0D108BD9-81ED-4DB2-BD59-A6C34878D82A}">
                    <a16:rowId xmlns:a16="http://schemas.microsoft.com/office/drawing/2014/main" val="10001"/>
                  </a:ext>
                </a:extLst>
              </a:tr>
              <a:tr h="553911">
                <a:tc>
                  <a:txBody>
                    <a:bodyPr/>
                    <a:lstStyle/>
                    <a:p>
                      <a:r>
                        <a:rPr lang="en-GB" dirty="0"/>
                        <a:t>2</a:t>
                      </a:r>
                    </a:p>
                  </a:txBody>
                  <a:tcPr/>
                </a:tc>
                <a:tc>
                  <a:txBody>
                    <a:bodyPr/>
                    <a:lstStyle/>
                    <a:p>
                      <a:r>
                        <a:rPr lang="en-GB" dirty="0"/>
                        <a:t>100</a:t>
                      </a:r>
                    </a:p>
                  </a:txBody>
                  <a:tcPr/>
                </a:tc>
                <a:tc>
                  <a:txBody>
                    <a:bodyPr/>
                    <a:lstStyle/>
                    <a:p>
                      <a:r>
                        <a:rPr lang="en-GB" dirty="0"/>
                        <a:t>200</a:t>
                      </a:r>
                    </a:p>
                  </a:txBody>
                  <a:tcPr/>
                </a:tc>
                <a:tc>
                  <a:txBody>
                    <a:bodyPr/>
                    <a:lstStyle/>
                    <a:p>
                      <a:r>
                        <a:rPr lang="en-GB" dirty="0"/>
                        <a:t>155</a:t>
                      </a:r>
                    </a:p>
                    <a:p>
                      <a:r>
                        <a:rPr lang="en-GB" dirty="0"/>
                        <a:t>56-155</a:t>
                      </a:r>
                    </a:p>
                  </a:txBody>
                  <a:tcPr/>
                </a:tc>
                <a:extLst>
                  <a:ext uri="{0D108BD9-81ED-4DB2-BD59-A6C34878D82A}">
                    <a16:rowId xmlns:a16="http://schemas.microsoft.com/office/drawing/2014/main" val="10002"/>
                  </a:ext>
                </a:extLst>
              </a:tr>
              <a:tr h="553911">
                <a:tc>
                  <a:txBody>
                    <a:bodyPr/>
                    <a:lstStyle/>
                    <a:p>
                      <a:r>
                        <a:rPr lang="en-GB" dirty="0"/>
                        <a:t>3</a:t>
                      </a:r>
                    </a:p>
                  </a:txBody>
                  <a:tcPr/>
                </a:tc>
                <a:tc>
                  <a:txBody>
                    <a:bodyPr/>
                    <a:lstStyle/>
                    <a:p>
                      <a:r>
                        <a:rPr lang="en-GB" dirty="0"/>
                        <a:t>120</a:t>
                      </a:r>
                    </a:p>
                  </a:txBody>
                  <a:tcPr/>
                </a:tc>
                <a:tc>
                  <a:txBody>
                    <a:bodyPr/>
                    <a:lstStyle/>
                    <a:p>
                      <a:r>
                        <a:rPr lang="en-GB" dirty="0"/>
                        <a:t>360</a:t>
                      </a:r>
                    </a:p>
                  </a:txBody>
                  <a:tcPr/>
                </a:tc>
                <a:tc>
                  <a:txBody>
                    <a:bodyPr/>
                    <a:lstStyle/>
                    <a:p>
                      <a:r>
                        <a:rPr lang="en-GB" dirty="0"/>
                        <a:t>275</a:t>
                      </a:r>
                    </a:p>
                    <a:p>
                      <a:r>
                        <a:rPr lang="en-GB" dirty="0"/>
                        <a:t>156-275</a:t>
                      </a:r>
                    </a:p>
                  </a:txBody>
                  <a:tcPr/>
                </a:tc>
                <a:extLst>
                  <a:ext uri="{0D108BD9-81ED-4DB2-BD59-A6C34878D82A}">
                    <a16:rowId xmlns:a16="http://schemas.microsoft.com/office/drawing/2014/main" val="10003"/>
                  </a:ext>
                </a:extLst>
              </a:tr>
              <a:tr h="553911">
                <a:tc>
                  <a:txBody>
                    <a:bodyPr/>
                    <a:lstStyle/>
                    <a:p>
                      <a:r>
                        <a:rPr lang="en-GB" dirty="0"/>
                        <a:t>4</a:t>
                      </a:r>
                    </a:p>
                  </a:txBody>
                  <a:tcPr/>
                </a:tc>
                <a:tc>
                  <a:txBody>
                    <a:bodyPr/>
                    <a:lstStyle/>
                    <a:p>
                      <a:r>
                        <a:rPr lang="en-GB" dirty="0"/>
                        <a:t>30</a:t>
                      </a:r>
                    </a:p>
                  </a:txBody>
                  <a:tcPr/>
                </a:tc>
                <a:tc>
                  <a:txBody>
                    <a:bodyPr/>
                    <a:lstStyle/>
                    <a:p>
                      <a:r>
                        <a:rPr lang="en-GB" dirty="0"/>
                        <a:t>120</a:t>
                      </a:r>
                    </a:p>
                  </a:txBody>
                  <a:tcPr/>
                </a:tc>
                <a:tc>
                  <a:txBody>
                    <a:bodyPr/>
                    <a:lstStyle/>
                    <a:p>
                      <a:r>
                        <a:rPr lang="en-GB" dirty="0"/>
                        <a:t>305</a:t>
                      </a:r>
                    </a:p>
                    <a:p>
                      <a:r>
                        <a:rPr lang="en-GB" dirty="0"/>
                        <a:t>276-305</a:t>
                      </a:r>
                    </a:p>
                  </a:txBody>
                  <a:tcPr/>
                </a:tc>
                <a:extLst>
                  <a:ext uri="{0D108BD9-81ED-4DB2-BD59-A6C34878D82A}">
                    <a16:rowId xmlns:a16="http://schemas.microsoft.com/office/drawing/2014/main" val="10004"/>
                  </a:ext>
                </a:extLst>
              </a:tr>
              <a:tr h="553911">
                <a:tc>
                  <a:txBody>
                    <a:bodyPr/>
                    <a:lstStyle/>
                    <a:p>
                      <a:r>
                        <a:rPr lang="en-GB" dirty="0"/>
                        <a:t>5</a:t>
                      </a:r>
                    </a:p>
                  </a:txBody>
                  <a:tcPr/>
                </a:tc>
                <a:tc>
                  <a:txBody>
                    <a:bodyPr/>
                    <a:lstStyle/>
                    <a:p>
                      <a:r>
                        <a:rPr lang="en-GB" dirty="0"/>
                        <a:t>200</a:t>
                      </a:r>
                    </a:p>
                  </a:txBody>
                  <a:tcPr/>
                </a:tc>
                <a:tc>
                  <a:txBody>
                    <a:bodyPr/>
                    <a:lstStyle/>
                    <a:p>
                      <a:r>
                        <a:rPr lang="en-GB" dirty="0"/>
                        <a:t>100</a:t>
                      </a:r>
                    </a:p>
                  </a:txBody>
                  <a:tcPr/>
                </a:tc>
                <a:tc>
                  <a:txBody>
                    <a:bodyPr/>
                    <a:lstStyle/>
                    <a:p>
                      <a:r>
                        <a:rPr lang="en-GB" dirty="0"/>
                        <a:t>505</a:t>
                      </a:r>
                    </a:p>
                    <a:p>
                      <a:endParaRPr lang="en-GB" dirty="0"/>
                    </a:p>
                    <a:p>
                      <a:r>
                        <a:rPr lang="en-GB"/>
                        <a:t>306-505</a:t>
                      </a:r>
                      <a:endParaRPr lang="en-GB" dirty="0"/>
                    </a:p>
                  </a:txBody>
                  <a:tcPr/>
                </a:tc>
                <a:extLst>
                  <a:ext uri="{0D108BD9-81ED-4DB2-BD59-A6C34878D82A}">
                    <a16:rowId xmlns:a16="http://schemas.microsoft.com/office/drawing/2014/main" val="10005"/>
                  </a:ext>
                </a:extLst>
              </a:tr>
              <a:tr h="553911">
                <a:tc>
                  <a:txBody>
                    <a:bodyPr/>
                    <a:lstStyle/>
                    <a:p>
                      <a:r>
                        <a:rPr lang="en-GB" dirty="0"/>
                        <a:t>Grand Total</a:t>
                      </a:r>
                    </a:p>
                  </a:txBody>
                  <a:tcPr/>
                </a:tc>
                <a:tc>
                  <a:txBody>
                    <a:bodyPr/>
                    <a:lstStyle/>
                    <a:p>
                      <a:r>
                        <a:rPr lang="en-GB" dirty="0"/>
                        <a:t>505</a:t>
                      </a:r>
                    </a:p>
                  </a:txBody>
                  <a:tcPr/>
                </a:tc>
                <a:tc>
                  <a:txBody>
                    <a:bodyPr/>
                    <a:lstStyle/>
                    <a:p>
                      <a:r>
                        <a:rPr lang="en-GB" dirty="0"/>
                        <a:t>835</a:t>
                      </a:r>
                    </a:p>
                  </a:txBody>
                  <a:tcPr/>
                </a:tc>
                <a:tc>
                  <a:txBody>
                    <a:bodyPr/>
                    <a:lstStyle/>
                    <a:p>
                      <a:endParaRPr lang="en-GB" dirty="0"/>
                    </a:p>
                  </a:txBody>
                  <a:tcPr/>
                </a:tc>
                <a:extLst>
                  <a:ext uri="{0D108BD9-81ED-4DB2-BD59-A6C34878D82A}">
                    <a16:rowId xmlns:a16="http://schemas.microsoft.com/office/drawing/2014/main" val="10006"/>
                  </a:ext>
                </a:extLst>
              </a:tr>
              <a:tr h="553911">
                <a:tc>
                  <a:txBody>
                    <a:bodyPr/>
                    <a:lstStyle/>
                    <a:p>
                      <a:endParaRPr lang="en-GB"/>
                    </a:p>
                  </a:txBody>
                  <a:tcPr/>
                </a:tc>
                <a:tc>
                  <a:txBody>
                    <a:bodyPr/>
                    <a:lstStyle/>
                    <a:p>
                      <a:endParaRPr lang="en-GB"/>
                    </a:p>
                  </a:txBody>
                  <a:tcPr/>
                </a:tc>
                <a:tc>
                  <a:txBody>
                    <a:bodyPr/>
                    <a:lstStyle/>
                    <a:p>
                      <a:endParaRPr lang="en-GB" dirty="0"/>
                    </a:p>
                  </a:txBody>
                  <a:tcPr/>
                </a:tc>
                <a:tc>
                  <a:txBody>
                    <a:bodyPr/>
                    <a:lstStyle/>
                    <a:p>
                      <a:endParaRPr lang="en-GB" dirty="0"/>
                    </a:p>
                  </a:txBody>
                  <a:tcPr/>
                </a:tc>
                <a:extLst>
                  <a:ext uri="{0D108BD9-81ED-4DB2-BD59-A6C34878D82A}">
                    <a16:rowId xmlns:a16="http://schemas.microsoft.com/office/drawing/2014/main" val="10007"/>
                  </a:ext>
                </a:extLst>
              </a:tr>
            </a:tbl>
          </a:graphicData>
        </a:graphic>
      </p:graphicFrame>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27379459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Measures of Dispersion (Range, </a:t>
            </a:r>
            <a:br>
              <a:rPr lang="en-GB" dirty="0"/>
            </a:br>
            <a:r>
              <a:rPr lang="en-GB" dirty="0"/>
              <a:t>Variance and Standard Deviation)</a:t>
            </a:r>
          </a:p>
        </p:txBody>
      </p:sp>
      <p:sp>
        <p:nvSpPr>
          <p:cNvPr id="3" name="Content Placeholder 2"/>
          <p:cNvSpPr>
            <a:spLocks noGrp="1"/>
          </p:cNvSpPr>
          <p:nvPr>
            <p:ph idx="1"/>
          </p:nvPr>
        </p:nvSpPr>
        <p:spPr/>
        <p:txBody>
          <a:bodyPr/>
          <a:lstStyle/>
          <a:p>
            <a:endParaRPr lang="en-GB"/>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5979643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524578"/>
            <a:ext cx="8229600" cy="1143000"/>
          </a:xfrm>
        </p:spPr>
        <p:txBody>
          <a:bodyPr>
            <a:normAutofit/>
          </a:bodyPr>
          <a:lstStyle/>
          <a:p>
            <a:r>
              <a:rPr lang="en-GB" sz="2400" dirty="0"/>
              <a:t>Standard Error (or Standard Deviation for a population </a:t>
            </a:r>
            <a:br>
              <a:rPr lang="en-GB" sz="2400" dirty="0"/>
            </a:br>
            <a:r>
              <a:rPr lang="en-GB" sz="2400" dirty="0"/>
              <a:t>and sample for ungrouped numbers)</a:t>
            </a:r>
          </a:p>
        </p:txBody>
      </p:sp>
      <p:sp>
        <p:nvSpPr>
          <p:cNvPr id="3" name="Content Placeholder 2"/>
          <p:cNvSpPr>
            <a:spLocks noGrp="1"/>
          </p:cNvSpPr>
          <p:nvPr>
            <p:ph idx="1"/>
          </p:nvPr>
        </p:nvSpPr>
        <p:spPr>
          <a:xfrm>
            <a:off x="1981200" y="3429001"/>
            <a:ext cx="8229600" cy="2697163"/>
          </a:xfrm>
        </p:spPr>
        <p:txBody>
          <a:bodyPr>
            <a:normAutofit/>
          </a:bodyPr>
          <a:lstStyle/>
          <a:p>
            <a:pPr marL="0" indent="0">
              <a:buNone/>
            </a:pPr>
            <a:endParaRPr lang="en-GB" sz="2000" dirty="0"/>
          </a:p>
          <a:p>
            <a:pPr marL="0" indent="0">
              <a:buNone/>
            </a:pPr>
            <a:endParaRPr lang="en-GB" sz="2000" b="1" dirty="0"/>
          </a:p>
          <a:p>
            <a:pPr marL="0" indent="0">
              <a:buNone/>
            </a:pPr>
            <a:endParaRPr lang="en-GB" sz="2000" dirty="0"/>
          </a:p>
        </p:txBody>
      </p:sp>
      <p:pic>
        <p:nvPicPr>
          <p:cNvPr id="5" name="Picture 4"/>
          <p:cNvPicPr/>
          <p:nvPr/>
        </p:nvPicPr>
        <p:blipFill rotWithShape="1">
          <a:blip r:embed="rId3"/>
          <a:srcRect l="15788" t="24827" r="3778" b="31429"/>
          <a:stretch/>
        </p:blipFill>
        <p:spPr bwMode="auto">
          <a:xfrm>
            <a:off x="832513" y="1667578"/>
            <a:ext cx="10536072" cy="4869699"/>
          </a:xfrm>
          <a:prstGeom prst="rect">
            <a:avLst/>
          </a:prstGeom>
          <a:ln>
            <a:noFill/>
          </a:ln>
          <a:extLst>
            <a:ext uri="{53640926-AAD7-44D8-BBD7-CCE9431645EC}">
              <a14:shadowObscured xmlns:a14="http://schemas.microsoft.com/office/drawing/2010/main"/>
            </a:ext>
          </a:extLst>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16830093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524578"/>
            <a:ext cx="8229600" cy="1143000"/>
          </a:xfrm>
        </p:spPr>
        <p:txBody>
          <a:bodyPr>
            <a:normAutofit/>
          </a:bodyPr>
          <a:lstStyle/>
          <a:p>
            <a:r>
              <a:rPr lang="en-GB" sz="2400" dirty="0"/>
              <a:t>Standard Error (or Standard Deviation for a sample)</a:t>
            </a:r>
          </a:p>
        </p:txBody>
      </p:sp>
      <p:sp>
        <p:nvSpPr>
          <p:cNvPr id="3" name="Content Placeholder 2"/>
          <p:cNvSpPr>
            <a:spLocks noGrp="1"/>
          </p:cNvSpPr>
          <p:nvPr>
            <p:ph idx="1"/>
          </p:nvPr>
        </p:nvSpPr>
        <p:spPr>
          <a:xfrm>
            <a:off x="1981200" y="3429001"/>
            <a:ext cx="8229600" cy="2697163"/>
          </a:xfrm>
        </p:spPr>
        <p:txBody>
          <a:bodyPr>
            <a:normAutofit/>
          </a:bodyPr>
          <a:lstStyle/>
          <a:p>
            <a:pPr marL="0" indent="0">
              <a:buNone/>
            </a:pPr>
            <a:endParaRPr lang="en-GB" sz="2000" dirty="0"/>
          </a:p>
          <a:p>
            <a:pPr marL="0" indent="0">
              <a:buNone/>
            </a:pPr>
            <a:endParaRPr lang="en-GB" sz="2000" b="1" dirty="0"/>
          </a:p>
          <a:p>
            <a:pPr marL="0" indent="0">
              <a:buNone/>
            </a:pPr>
            <a:endParaRPr lang="en-GB" sz="2000" dirty="0"/>
          </a:p>
        </p:txBody>
      </p:sp>
      <p:pic>
        <p:nvPicPr>
          <p:cNvPr id="7" name="Picture 6"/>
          <p:cNvPicPr>
            <a:picLocks noChangeAspect="1"/>
          </p:cNvPicPr>
          <p:nvPr/>
        </p:nvPicPr>
        <p:blipFill rotWithShape="1">
          <a:blip r:embed="rId2"/>
          <a:srcRect l="16618" t="15625" r="33016" b="17709"/>
          <a:stretch/>
        </p:blipFill>
        <p:spPr>
          <a:xfrm>
            <a:off x="1457940" y="1667578"/>
            <a:ext cx="8513457" cy="4751696"/>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7966883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11991" y="62544"/>
            <a:ext cx="8229600" cy="1143000"/>
          </a:xfrm>
        </p:spPr>
        <p:txBody>
          <a:bodyPr>
            <a:normAutofit/>
          </a:bodyPr>
          <a:lstStyle/>
          <a:p>
            <a:r>
              <a:rPr lang="en-GB" sz="3200" dirty="0"/>
              <a:t>Standard Deviation and Variance </a:t>
            </a:r>
          </a:p>
        </p:txBody>
      </p:sp>
      <p:sp>
        <p:nvSpPr>
          <p:cNvPr id="3" name="Content Placeholder 2"/>
          <p:cNvSpPr>
            <a:spLocks noGrp="1"/>
          </p:cNvSpPr>
          <p:nvPr>
            <p:ph idx="1"/>
          </p:nvPr>
        </p:nvSpPr>
        <p:spPr>
          <a:xfrm>
            <a:off x="2111991" y="944247"/>
            <a:ext cx="9038230" cy="884554"/>
          </a:xfrm>
        </p:spPr>
        <p:txBody>
          <a:bodyPr>
            <a:normAutofit fontScale="77500" lnSpcReduction="20000"/>
          </a:bodyPr>
          <a:lstStyle/>
          <a:p>
            <a:pPr marL="0" indent="0">
              <a:buNone/>
            </a:pPr>
            <a:r>
              <a:rPr lang="en-GB" sz="2000" dirty="0"/>
              <a:t>Example 1: Ungrouped data - Manual Step by Step</a:t>
            </a:r>
          </a:p>
          <a:p>
            <a:pPr marL="0" indent="0">
              <a:buNone/>
            </a:pPr>
            <a:r>
              <a:rPr lang="en-GB" sz="2000" dirty="0"/>
              <a:t>Find the standard deviation for the following population: </a:t>
            </a:r>
          </a:p>
          <a:p>
            <a:pPr marL="0" indent="0">
              <a:buNone/>
            </a:pPr>
            <a:r>
              <a:rPr lang="en-GB" sz="2000" dirty="0"/>
              <a:t>1, 5, 6, 8, 10 (See formula in the excel file,  </a:t>
            </a:r>
            <a:r>
              <a:rPr lang="en-GB" sz="2000" dirty="0" err="1"/>
              <a:t>Std</a:t>
            </a:r>
            <a:r>
              <a:rPr lang="en-GB" sz="2000" dirty="0"/>
              <a:t> deviation ungrouped.xlsx)</a:t>
            </a:r>
          </a:p>
          <a:p>
            <a:pPr marL="0" indent="0">
              <a:buNone/>
            </a:pPr>
            <a:endParaRPr lang="en-GB" sz="2000" dirty="0"/>
          </a:p>
        </p:txBody>
      </p:sp>
      <p:pic>
        <p:nvPicPr>
          <p:cNvPr id="13" name="Picture 12"/>
          <p:cNvPicPr>
            <a:picLocks noChangeAspect="1"/>
          </p:cNvPicPr>
          <p:nvPr/>
        </p:nvPicPr>
        <p:blipFill>
          <a:blip r:embed="rId2"/>
          <a:stretch>
            <a:fillRect/>
          </a:stretch>
        </p:blipFill>
        <p:spPr>
          <a:xfrm>
            <a:off x="3002508" y="1761083"/>
            <a:ext cx="5586754" cy="4788775"/>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12252374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75513" y="251623"/>
            <a:ext cx="8229600" cy="1143000"/>
          </a:xfrm>
        </p:spPr>
        <p:txBody>
          <a:bodyPr>
            <a:normAutofit/>
          </a:bodyPr>
          <a:lstStyle/>
          <a:p>
            <a:r>
              <a:rPr lang="en-GB" sz="3200" dirty="0"/>
              <a:t>Standard Deviation and Variance for </a:t>
            </a:r>
            <a:br>
              <a:rPr lang="en-GB" sz="3200" dirty="0"/>
            </a:br>
            <a:r>
              <a:rPr lang="en-GB" sz="3200" dirty="0"/>
              <a:t>Grouped Data</a:t>
            </a:r>
          </a:p>
        </p:txBody>
      </p:sp>
      <p:sp>
        <p:nvSpPr>
          <p:cNvPr id="3" name="Content Placeholder 2"/>
          <p:cNvSpPr>
            <a:spLocks noGrp="1"/>
          </p:cNvSpPr>
          <p:nvPr>
            <p:ph idx="1"/>
          </p:nvPr>
        </p:nvSpPr>
        <p:spPr>
          <a:xfrm>
            <a:off x="2098343" y="1394622"/>
            <a:ext cx="9038230" cy="652541"/>
          </a:xfrm>
        </p:spPr>
        <p:txBody>
          <a:bodyPr>
            <a:normAutofit/>
          </a:bodyPr>
          <a:lstStyle/>
          <a:p>
            <a:pPr marL="0" indent="0">
              <a:buNone/>
            </a:pPr>
            <a:r>
              <a:rPr lang="en-GB" sz="2000" dirty="0"/>
              <a:t>Example 2: Manual Step by Step (</a:t>
            </a:r>
            <a:r>
              <a:rPr lang="en-GB" sz="2000" dirty="0">
                <a:hlinkClick r:id="rId2"/>
              </a:rPr>
              <a:t>https://estatistics.eu/what-is-statistics-standard-deviation-and-variance-for-grouped-data/</a:t>
            </a:r>
            <a:r>
              <a:rPr lang="en-GB" sz="2000" dirty="0"/>
              <a:t> )</a:t>
            </a:r>
          </a:p>
        </p:txBody>
      </p:sp>
      <p:pic>
        <p:nvPicPr>
          <p:cNvPr id="4" name="Picture 3"/>
          <p:cNvPicPr>
            <a:picLocks noChangeAspect="1"/>
          </p:cNvPicPr>
          <p:nvPr/>
        </p:nvPicPr>
        <p:blipFill>
          <a:blip r:embed="rId3"/>
          <a:stretch>
            <a:fillRect/>
          </a:stretch>
        </p:blipFill>
        <p:spPr>
          <a:xfrm>
            <a:off x="2098343" y="2047163"/>
            <a:ext cx="8601502" cy="4720782"/>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23543369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3673" y="238125"/>
            <a:ext cx="9357917" cy="849404"/>
          </a:xfrm>
        </p:spPr>
        <p:txBody>
          <a:bodyPr>
            <a:normAutofit/>
          </a:bodyPr>
          <a:lstStyle/>
          <a:p>
            <a:r>
              <a:rPr lang="en-GB" sz="3200" dirty="0"/>
              <a:t>Variance and Standard Deviation step by step</a:t>
            </a:r>
          </a:p>
        </p:txBody>
      </p:sp>
      <p:sp>
        <p:nvSpPr>
          <p:cNvPr id="3" name="Content Placeholder 2"/>
          <p:cNvSpPr>
            <a:spLocks noGrp="1"/>
          </p:cNvSpPr>
          <p:nvPr>
            <p:ph idx="1"/>
          </p:nvPr>
        </p:nvSpPr>
        <p:spPr>
          <a:xfrm>
            <a:off x="318655" y="1087529"/>
            <a:ext cx="2770909" cy="3920858"/>
          </a:xfrm>
        </p:spPr>
        <p:txBody>
          <a:bodyPr>
            <a:noAutofit/>
          </a:bodyPr>
          <a:lstStyle/>
          <a:p>
            <a:pPr marL="0" indent="0">
              <a:buNone/>
            </a:pPr>
            <a:r>
              <a:rPr lang="en-GB" sz="1600" dirty="0"/>
              <a:t>Example 2 for Grouped Sample. Note only the first two columns are given. You will have to add 4 new columns. </a:t>
            </a:r>
          </a:p>
          <a:p>
            <a:pPr marL="0" indent="0">
              <a:buNone/>
            </a:pPr>
            <a:r>
              <a:rPr lang="en-GB" sz="1600" dirty="0"/>
              <a:t>Mid-class value is the middle value of each interval.  (see the formula in the excel file, </a:t>
            </a:r>
            <a:r>
              <a:rPr lang="en-GB" sz="1600" dirty="0" err="1"/>
              <a:t>Std</a:t>
            </a:r>
            <a:r>
              <a:rPr lang="en-GB" sz="1600" dirty="0"/>
              <a:t> deviation grouped.xlsx)</a:t>
            </a:r>
          </a:p>
        </p:txBody>
      </p:sp>
      <p:pic>
        <p:nvPicPr>
          <p:cNvPr id="9" name="Picture 8"/>
          <p:cNvPicPr>
            <a:picLocks noChangeAspect="1"/>
          </p:cNvPicPr>
          <p:nvPr/>
        </p:nvPicPr>
        <p:blipFill>
          <a:blip r:embed="rId2"/>
          <a:stretch>
            <a:fillRect/>
          </a:stretch>
        </p:blipFill>
        <p:spPr>
          <a:xfrm>
            <a:off x="3227897" y="1752600"/>
            <a:ext cx="8663633" cy="4898558"/>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2113017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Standard Deviation (Step by </a:t>
            </a:r>
            <a:br>
              <a:rPr lang="en-GB" dirty="0"/>
            </a:br>
            <a:r>
              <a:rPr lang="en-GB" dirty="0"/>
              <a:t>Step resources)</a:t>
            </a:r>
          </a:p>
        </p:txBody>
      </p:sp>
      <p:sp>
        <p:nvSpPr>
          <p:cNvPr id="3" name="Content Placeholder 2"/>
          <p:cNvSpPr>
            <a:spLocks noGrp="1"/>
          </p:cNvSpPr>
          <p:nvPr>
            <p:ph idx="1"/>
          </p:nvPr>
        </p:nvSpPr>
        <p:spPr/>
        <p:txBody>
          <a:bodyPr>
            <a:normAutofit/>
          </a:bodyPr>
          <a:lstStyle/>
          <a:p>
            <a:r>
              <a:rPr lang="en-GB" dirty="0">
                <a:hlinkClick r:id="rId2"/>
              </a:rPr>
              <a:t>https://www.mathsisfun.com/data/standard-deviation-formulas.html</a:t>
            </a:r>
            <a:endParaRPr lang="en-GB" dirty="0"/>
          </a:p>
          <a:p>
            <a:r>
              <a:rPr lang="en-GB" dirty="0">
                <a:hlinkClick r:id="rId3"/>
              </a:rPr>
              <a:t>http://www.mathsisfun.com/data/standard-deviation.html</a:t>
            </a:r>
            <a:endParaRPr lang="en-GB" dirty="0"/>
          </a:p>
          <a:p>
            <a:r>
              <a:rPr lang="en-GB" dirty="0">
                <a:hlinkClick r:id="rId4"/>
              </a:rPr>
              <a:t>http://www.dummies.com/education/math/statistics/how-to-calculate-standard-deviation-in-a-statistical-data-set/</a:t>
            </a:r>
            <a:r>
              <a:rPr lang="en-GB" dirty="0"/>
              <a:t> </a:t>
            </a:r>
          </a:p>
          <a:p>
            <a:r>
              <a:rPr lang="en-GB" dirty="0">
                <a:hlinkClick r:id="rId5"/>
              </a:rPr>
              <a:t>https://revisionmaths.com/gcse-maths-revision/statistics-handling-data/standard-deviation</a:t>
            </a:r>
            <a:r>
              <a:rPr lang="en-GB" dirty="0"/>
              <a:t> </a:t>
            </a:r>
          </a:p>
        </p:txBody>
      </p:sp>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31083131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Others (</a:t>
            </a:r>
            <a:r>
              <a:rPr lang="en-GB" dirty="0" err="1"/>
              <a:t>Skewness</a:t>
            </a:r>
            <a:r>
              <a:rPr lang="en-GB" dirty="0"/>
              <a:t> and </a:t>
            </a:r>
            <a:r>
              <a:rPr lang="en-GB" dirty="0" err="1"/>
              <a:t>Curtosis</a:t>
            </a:r>
            <a:r>
              <a:rPr lang="en-GB" dirty="0"/>
              <a:t>)</a:t>
            </a:r>
          </a:p>
        </p:txBody>
      </p:sp>
      <p:sp>
        <p:nvSpPr>
          <p:cNvPr id="3" name="Content Placeholder 2"/>
          <p:cNvSpPr>
            <a:spLocks noGrp="1"/>
          </p:cNvSpPr>
          <p:nvPr>
            <p:ph idx="1"/>
          </p:nvPr>
        </p:nvSpPr>
        <p:spPr/>
        <p:txBody>
          <a:bodyPr/>
          <a:lstStyle/>
          <a:p>
            <a:r>
              <a:rPr lang="en-GB" dirty="0">
                <a:hlinkClick r:id="rId2"/>
              </a:rPr>
              <a:t>http://www.itl.nist.gov/div898/handbook/eda/section3/eda35b.htm</a:t>
            </a:r>
            <a:endParaRPr lang="en-GB" dirty="0"/>
          </a:p>
          <a:p>
            <a:r>
              <a:rPr lang="en-GB" dirty="0">
                <a:hlinkClick r:id="rId3"/>
              </a:rPr>
              <a:t>https://help.gooddata.com/display/doc/Normality+Testing+-+Skewness+and+Kurtosis</a:t>
            </a:r>
            <a:endParaRPr lang="en-GB" dirty="0"/>
          </a:p>
          <a:p>
            <a:pPr marL="0" indent="0">
              <a:buNone/>
            </a:pPr>
            <a:endParaRPr lang="en-GB"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14177983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Descriptive Statistics</a:t>
            </a:r>
          </a:p>
        </p:txBody>
      </p:sp>
      <p:sp>
        <p:nvSpPr>
          <p:cNvPr id="3" name="Content Placeholder 2"/>
          <p:cNvSpPr>
            <a:spLocks noGrp="1"/>
          </p:cNvSpPr>
          <p:nvPr>
            <p:ph idx="1"/>
          </p:nvPr>
        </p:nvSpPr>
        <p:spPr/>
        <p:txBody>
          <a:bodyPr/>
          <a:lstStyle/>
          <a:p>
            <a:pPr marL="0" indent="0">
              <a:buNone/>
            </a:pPr>
            <a:r>
              <a:rPr lang="en-GB" dirty="0"/>
              <a:t>Descriptive Statistics is used to:</a:t>
            </a:r>
          </a:p>
          <a:p>
            <a:r>
              <a:rPr lang="en-GB" dirty="0"/>
              <a:t>Describe data</a:t>
            </a:r>
          </a:p>
          <a:p>
            <a:r>
              <a:rPr lang="en-GB" dirty="0"/>
              <a:t>Summarise data</a:t>
            </a:r>
          </a:p>
          <a:p>
            <a:r>
              <a:rPr lang="en-GB" dirty="0"/>
              <a:t>Resource</a:t>
            </a:r>
          </a:p>
          <a:p>
            <a:pPr marL="0" indent="0">
              <a:buNone/>
            </a:pPr>
            <a:r>
              <a:rPr lang="en-GB" dirty="0">
                <a:hlinkClick r:id="rId2"/>
              </a:rPr>
              <a:t>http://study.com/academy/lesson/what-is-descriptive-statistics-examples-lesson-quiz.html</a:t>
            </a:r>
            <a:endParaRPr lang="en-GB" dirty="0"/>
          </a:p>
          <a:p>
            <a:pPr marL="0" indent="0">
              <a:buNone/>
            </a:pPr>
            <a:endParaRPr lang="en-GB"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3267026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How to interpret Skewness and </a:t>
            </a:r>
            <a:br>
              <a:rPr lang="en-GB" dirty="0"/>
            </a:br>
            <a:r>
              <a:rPr lang="en-GB" dirty="0" err="1"/>
              <a:t>Curtosis</a:t>
            </a:r>
            <a:r>
              <a:rPr lang="en-GB" dirty="0"/>
              <a:t>?</a:t>
            </a:r>
          </a:p>
        </p:txBody>
      </p:sp>
      <p:sp>
        <p:nvSpPr>
          <p:cNvPr id="3" name="Content Placeholder 2"/>
          <p:cNvSpPr>
            <a:spLocks noGrp="1"/>
          </p:cNvSpPr>
          <p:nvPr>
            <p:ph idx="1"/>
          </p:nvPr>
        </p:nvSpPr>
        <p:spPr/>
        <p:txBody>
          <a:bodyPr/>
          <a:lstStyle/>
          <a:p>
            <a:pPr marL="0" indent="0">
              <a:buNone/>
            </a:pPr>
            <a:r>
              <a:rPr lang="en-GB" b="1" dirty="0"/>
              <a:t>Skewness of Distribution (Rules of Thumb) </a:t>
            </a:r>
          </a:p>
          <a:p>
            <a:pPr marL="0" indent="0">
              <a:buNone/>
            </a:pPr>
            <a:r>
              <a:rPr lang="en-GB" dirty="0">
                <a:hlinkClick r:id="rId2"/>
              </a:rPr>
              <a:t>https://help.gooddata.com/display/doc/Normality+Testing+-+Skewness+and+Kurtosis</a:t>
            </a:r>
            <a:r>
              <a:rPr lang="en-GB" dirty="0"/>
              <a:t> </a:t>
            </a:r>
          </a:p>
          <a:p>
            <a:r>
              <a:rPr lang="en-GB" dirty="0"/>
              <a:t>If skewness is less than -1 or greater than 1, the distribution is highly skewed.</a:t>
            </a:r>
          </a:p>
          <a:p>
            <a:r>
              <a:rPr lang="en-GB" dirty="0"/>
              <a:t>If skewness is between -1 and -0.5 or between 0.5 and 1, the distribution is moderately skewed.</a:t>
            </a:r>
          </a:p>
          <a:p>
            <a:r>
              <a:rPr lang="en-GB" dirty="0"/>
              <a:t>If skewness is between -0.5 and 0.5, the distribution is approximately symmetric.</a:t>
            </a:r>
          </a:p>
          <a:p>
            <a:pPr marL="0" indent="0">
              <a:buNone/>
            </a:pPr>
            <a:endParaRPr lang="en-GB"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42453327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33358"/>
          </a:xfrm>
        </p:spPr>
        <p:txBody>
          <a:bodyPr>
            <a:normAutofit fontScale="90000"/>
          </a:bodyPr>
          <a:lstStyle/>
          <a:p>
            <a:r>
              <a:rPr lang="en-GB" dirty="0"/>
              <a:t>Good Notes for Skewness</a:t>
            </a:r>
          </a:p>
        </p:txBody>
      </p:sp>
      <p:sp>
        <p:nvSpPr>
          <p:cNvPr id="3" name="Content Placeholder 2"/>
          <p:cNvSpPr>
            <a:spLocks noGrp="1"/>
          </p:cNvSpPr>
          <p:nvPr>
            <p:ph idx="1"/>
          </p:nvPr>
        </p:nvSpPr>
        <p:spPr>
          <a:xfrm>
            <a:off x="922283" y="998484"/>
            <a:ext cx="10515600" cy="2819947"/>
          </a:xfrm>
        </p:spPr>
        <p:txBody>
          <a:bodyPr/>
          <a:lstStyle/>
          <a:p>
            <a:r>
              <a:rPr lang="en-GB" dirty="0">
                <a:hlinkClick r:id="rId2"/>
              </a:rPr>
              <a:t>http://www.statisticshowto.com/probability-and-statistics/skewed-distribution/</a:t>
            </a:r>
            <a:r>
              <a:rPr lang="en-GB" dirty="0"/>
              <a:t> </a:t>
            </a:r>
          </a:p>
          <a:p>
            <a:r>
              <a:rPr lang="en-GB" dirty="0"/>
              <a:t>Skewed right – tail is on the right (+ value)</a:t>
            </a:r>
          </a:p>
          <a:p>
            <a:r>
              <a:rPr lang="en-GB" dirty="0"/>
              <a:t>Skewed left – tail is on the left (- value)</a:t>
            </a:r>
          </a:p>
        </p:txBody>
      </p:sp>
      <p:pic>
        <p:nvPicPr>
          <p:cNvPr id="5" name="Picture 4"/>
          <p:cNvPicPr/>
          <p:nvPr/>
        </p:nvPicPr>
        <p:blipFill rotWithShape="1">
          <a:blip r:embed="rId3"/>
          <a:srcRect l="35205" t="38373" r="52889" b="46270"/>
          <a:stretch/>
        </p:blipFill>
        <p:spPr bwMode="auto">
          <a:xfrm>
            <a:off x="2354317" y="4229581"/>
            <a:ext cx="7294180" cy="201356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2020326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33358"/>
          </a:xfrm>
        </p:spPr>
        <p:txBody>
          <a:bodyPr>
            <a:normAutofit fontScale="90000"/>
          </a:bodyPr>
          <a:lstStyle/>
          <a:p>
            <a:r>
              <a:rPr lang="en-GB" dirty="0"/>
              <a:t>Histogram and Boxplot Skewness</a:t>
            </a:r>
            <a:br>
              <a:rPr lang="en-GB" dirty="0"/>
            </a:br>
            <a:r>
              <a:rPr lang="en-GB" sz="2200" dirty="0"/>
              <a:t> </a:t>
            </a:r>
          </a:p>
        </p:txBody>
      </p:sp>
      <p:pic>
        <p:nvPicPr>
          <p:cNvPr id="4" name="Picture 3"/>
          <p:cNvPicPr/>
          <p:nvPr/>
        </p:nvPicPr>
        <p:blipFill rotWithShape="1">
          <a:blip r:embed="rId2"/>
          <a:srcRect l="25593" t="37666" r="56127" b="24114"/>
          <a:stretch/>
        </p:blipFill>
        <p:spPr bwMode="auto">
          <a:xfrm>
            <a:off x="725706" y="1081810"/>
            <a:ext cx="3362325" cy="2108835"/>
          </a:xfrm>
          <a:prstGeom prst="rect">
            <a:avLst/>
          </a:prstGeom>
          <a:ln>
            <a:noFill/>
          </a:ln>
          <a:extLst>
            <a:ext uri="{53640926-AAD7-44D8-BBD7-CCE9431645EC}">
              <a14:shadowObscured xmlns:a14="http://schemas.microsoft.com/office/drawing/2010/main"/>
            </a:ext>
          </a:extLst>
        </p:spPr>
      </p:pic>
      <p:pic>
        <p:nvPicPr>
          <p:cNvPr id="5" name="Picture 4"/>
          <p:cNvPicPr/>
          <p:nvPr/>
        </p:nvPicPr>
        <p:blipFill rotWithShape="1">
          <a:blip r:embed="rId3"/>
          <a:srcRect l="25925" t="26911" r="57290" b="40732"/>
          <a:stretch/>
        </p:blipFill>
        <p:spPr bwMode="auto">
          <a:xfrm>
            <a:off x="4088030" y="1160648"/>
            <a:ext cx="3300741" cy="1950413"/>
          </a:xfrm>
          <a:prstGeom prst="rect">
            <a:avLst/>
          </a:prstGeom>
          <a:ln>
            <a:noFill/>
          </a:ln>
          <a:extLst>
            <a:ext uri="{53640926-AAD7-44D8-BBD7-CCE9431645EC}">
              <a14:shadowObscured xmlns:a14="http://schemas.microsoft.com/office/drawing/2010/main"/>
            </a:ext>
          </a:extLst>
        </p:spPr>
      </p:pic>
      <p:pic>
        <p:nvPicPr>
          <p:cNvPr id="6" name="Picture 5"/>
          <p:cNvPicPr/>
          <p:nvPr/>
        </p:nvPicPr>
        <p:blipFill rotWithShape="1">
          <a:blip r:embed="rId4"/>
          <a:srcRect l="26258" t="37112" r="57955" b="24114"/>
          <a:stretch/>
        </p:blipFill>
        <p:spPr bwMode="auto">
          <a:xfrm>
            <a:off x="7837596" y="1297336"/>
            <a:ext cx="2683259" cy="1813725"/>
          </a:xfrm>
          <a:prstGeom prst="rect">
            <a:avLst/>
          </a:prstGeom>
          <a:ln>
            <a:noFill/>
          </a:ln>
          <a:extLst>
            <a:ext uri="{53640926-AAD7-44D8-BBD7-CCE9431645EC}">
              <a14:shadowObscured xmlns:a14="http://schemas.microsoft.com/office/drawing/2010/main"/>
            </a:ext>
          </a:extLst>
        </p:spPr>
      </p:pic>
      <p:pic>
        <p:nvPicPr>
          <p:cNvPr id="8" name="Picture 7"/>
          <p:cNvPicPr/>
          <p:nvPr/>
        </p:nvPicPr>
        <p:blipFill rotWithShape="1">
          <a:blip r:embed="rId5"/>
          <a:srcRect l="17027" t="39872" r="71905" b="30207"/>
          <a:stretch/>
        </p:blipFill>
        <p:spPr bwMode="auto">
          <a:xfrm>
            <a:off x="979348" y="3685484"/>
            <a:ext cx="2581275" cy="2093595"/>
          </a:xfrm>
          <a:prstGeom prst="rect">
            <a:avLst/>
          </a:prstGeom>
          <a:ln>
            <a:noFill/>
          </a:ln>
          <a:extLst>
            <a:ext uri="{53640926-AAD7-44D8-BBD7-CCE9431645EC}">
              <a14:shadowObscured xmlns:a14="http://schemas.microsoft.com/office/drawing/2010/main"/>
            </a:ext>
          </a:extLst>
        </p:spPr>
      </p:pic>
      <p:pic>
        <p:nvPicPr>
          <p:cNvPr id="9" name="Picture 8"/>
          <p:cNvPicPr/>
          <p:nvPr/>
        </p:nvPicPr>
        <p:blipFill rotWithShape="1">
          <a:blip r:embed="rId6"/>
          <a:srcRect l="15788" t="52068" r="66430" b="29653"/>
          <a:stretch/>
        </p:blipFill>
        <p:spPr bwMode="auto">
          <a:xfrm>
            <a:off x="4514850" y="3757556"/>
            <a:ext cx="6394888" cy="209670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2425957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Kurtosis</a:t>
            </a:r>
          </a:p>
        </p:txBody>
      </p:sp>
      <p:sp>
        <p:nvSpPr>
          <p:cNvPr id="3" name="Content Placeholder 2"/>
          <p:cNvSpPr>
            <a:spLocks noGrp="1"/>
          </p:cNvSpPr>
          <p:nvPr>
            <p:ph idx="1"/>
          </p:nvPr>
        </p:nvSpPr>
        <p:spPr/>
        <p:txBody>
          <a:bodyPr/>
          <a:lstStyle/>
          <a:p>
            <a:r>
              <a:rPr lang="en-GB" dirty="0">
                <a:hlinkClick r:id="rId2"/>
              </a:rPr>
              <a:t>http://www.statisticshowto.com/probability-and-statistics/statistics-definitions/kurtosis-leptokurtic-platykurtic/</a:t>
            </a:r>
            <a:endParaRPr lang="en-GB" dirty="0"/>
          </a:p>
          <a:p>
            <a:r>
              <a:rPr lang="en-GB" dirty="0">
                <a:hlinkClick r:id="rId3"/>
              </a:rPr>
              <a:t>https://www.spcforexcel.com/knowledge/basic-statistics/are-skewness-and-kurtosis-useful-statistics</a:t>
            </a:r>
            <a:r>
              <a:rPr lang="en-GB" dirty="0"/>
              <a:t> </a:t>
            </a:r>
          </a:p>
          <a:p>
            <a:r>
              <a:rPr lang="en-GB" dirty="0"/>
              <a:t>“Kurtosis is the degree of </a:t>
            </a:r>
            <a:r>
              <a:rPr lang="en-GB" dirty="0" err="1"/>
              <a:t>peakedness</a:t>
            </a:r>
            <a:r>
              <a:rPr lang="en-GB" dirty="0"/>
              <a:t> of a distribution” – </a:t>
            </a:r>
            <a:r>
              <a:rPr lang="en-GB" b="1" dirty="0">
                <a:hlinkClick r:id="rId4"/>
              </a:rPr>
              <a:t>Wolfram </a:t>
            </a:r>
            <a:r>
              <a:rPr lang="en-GB" b="1" dirty="0" err="1">
                <a:hlinkClick r:id="rId4"/>
              </a:rPr>
              <a:t>MathWorld</a:t>
            </a:r>
            <a:endParaRPr lang="en-GB" dirty="0"/>
          </a:p>
          <a:p>
            <a:r>
              <a:rPr lang="en-GB" dirty="0"/>
              <a:t>“We use kurtosis as a measure of </a:t>
            </a:r>
            <a:r>
              <a:rPr lang="en-GB" dirty="0" err="1"/>
              <a:t>peakedness</a:t>
            </a:r>
            <a:r>
              <a:rPr lang="en-GB" dirty="0"/>
              <a:t> (or flatness)” – </a:t>
            </a:r>
            <a:r>
              <a:rPr lang="en-GB" b="1" dirty="0">
                <a:hlinkClick r:id="rId5"/>
              </a:rPr>
              <a:t>Real Statistics Using Excel</a:t>
            </a:r>
            <a:endParaRPr lang="en-GB" dirty="0"/>
          </a:p>
          <a:p>
            <a:pPr marL="0" indent="0">
              <a:buNone/>
            </a:pPr>
            <a:endParaRPr lang="en-GB" dirty="0"/>
          </a:p>
        </p:txBody>
      </p:sp>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18335712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27386" y="322646"/>
            <a:ext cx="10515600" cy="686347"/>
          </a:xfrm>
        </p:spPr>
        <p:txBody>
          <a:bodyPr>
            <a:normAutofit fontScale="62500" lnSpcReduction="20000"/>
          </a:bodyPr>
          <a:lstStyle/>
          <a:p>
            <a:pPr marL="0" indent="0">
              <a:buNone/>
            </a:pPr>
            <a:r>
              <a:rPr lang="en-GB" dirty="0">
                <a:hlinkClick r:id="rId2"/>
              </a:rPr>
              <a:t>https://help.xlstat.com/customer/en/portal/articles/2752199-skewness-and-kurtosis-in-excel?b_id=9283</a:t>
            </a:r>
            <a:r>
              <a:rPr lang="en-GB" dirty="0"/>
              <a:t> </a:t>
            </a:r>
          </a:p>
          <a:p>
            <a:pPr marL="0" indent="0">
              <a:buNone/>
            </a:pPr>
            <a:r>
              <a:rPr lang="en-GB" dirty="0">
                <a:hlinkClick r:id="rId3"/>
              </a:rPr>
              <a:t>https://www.spcforexcel.com/knowledge/basic-statistics/are-skewness-and-kurtosis-useful-statistics</a:t>
            </a:r>
            <a:r>
              <a:rPr lang="en-GB" dirty="0"/>
              <a:t> </a:t>
            </a:r>
          </a:p>
          <a:p>
            <a:pPr marL="0" indent="0">
              <a:buNone/>
            </a:pPr>
            <a:endParaRPr lang="en-GB" dirty="0"/>
          </a:p>
          <a:p>
            <a:pPr marL="0" indent="0">
              <a:buNone/>
            </a:pPr>
            <a:endParaRPr lang="en-GB" dirty="0"/>
          </a:p>
        </p:txBody>
      </p:sp>
      <p:pic>
        <p:nvPicPr>
          <p:cNvPr id="4" name="Picture 3"/>
          <p:cNvPicPr/>
          <p:nvPr/>
        </p:nvPicPr>
        <p:blipFill rotWithShape="1">
          <a:blip r:embed="rId4"/>
          <a:srcRect l="19776" t="27141" r="64935" b="34638"/>
          <a:stretch/>
        </p:blipFill>
        <p:spPr bwMode="auto">
          <a:xfrm>
            <a:off x="695653" y="1123457"/>
            <a:ext cx="5852292" cy="2292405"/>
          </a:xfrm>
          <a:prstGeom prst="rect">
            <a:avLst/>
          </a:prstGeom>
          <a:ln>
            <a:noFill/>
          </a:ln>
          <a:extLst>
            <a:ext uri="{53640926-AAD7-44D8-BBD7-CCE9431645EC}">
              <a14:shadowObscured xmlns:a14="http://schemas.microsoft.com/office/drawing/2010/main"/>
            </a:ext>
          </a:extLst>
        </p:spPr>
      </p:pic>
      <p:pic>
        <p:nvPicPr>
          <p:cNvPr id="5" name="Picture 4"/>
          <p:cNvPicPr/>
          <p:nvPr/>
        </p:nvPicPr>
        <p:blipFill rotWithShape="1">
          <a:blip r:embed="rId5"/>
          <a:srcRect l="20441" t="24926" r="64436" b="36300"/>
          <a:stretch/>
        </p:blipFill>
        <p:spPr bwMode="auto">
          <a:xfrm>
            <a:off x="695653" y="3816612"/>
            <a:ext cx="6020457" cy="2237346"/>
          </a:xfrm>
          <a:prstGeom prst="rect">
            <a:avLst/>
          </a:prstGeom>
          <a:ln>
            <a:noFill/>
          </a:ln>
          <a:extLst>
            <a:ext uri="{53640926-AAD7-44D8-BBD7-CCE9431645EC}">
              <a14:shadowObscured xmlns:a14="http://schemas.microsoft.com/office/drawing/2010/main"/>
            </a:ext>
          </a:extLst>
        </p:spPr>
      </p:pic>
      <p:pic>
        <p:nvPicPr>
          <p:cNvPr id="6" name="Picture 5"/>
          <p:cNvPicPr/>
          <p:nvPr/>
        </p:nvPicPr>
        <p:blipFill rotWithShape="1">
          <a:blip r:embed="rId6"/>
          <a:srcRect l="30246" t="43760" r="60281" b="15166"/>
          <a:stretch/>
        </p:blipFill>
        <p:spPr bwMode="auto">
          <a:xfrm>
            <a:off x="7293839" y="1123457"/>
            <a:ext cx="3899678" cy="511968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5709193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8BC155E-00C2-4F91-B09F-37D26C2552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313" y="387242"/>
            <a:ext cx="3680263" cy="1516786"/>
          </a:xfrm>
          <a:prstGeom prst="rect">
            <a:avLst/>
          </a:prstGeom>
        </p:spPr>
      </p:pic>
      <p:pic>
        <p:nvPicPr>
          <p:cNvPr id="9" name="Picture 8">
            <a:extLst>
              <a:ext uri="{FF2B5EF4-FFF2-40B4-BE49-F238E27FC236}">
                <a16:creationId xmlns:a16="http://schemas.microsoft.com/office/drawing/2014/main" id="{0295B462-4B9E-416E-BB6F-65075DBBB8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2340" y="446703"/>
            <a:ext cx="2519261" cy="1516787"/>
          </a:xfrm>
          <a:prstGeom prst="rect">
            <a:avLst/>
          </a:prstGeom>
        </p:spPr>
      </p:pic>
      <p:pic>
        <p:nvPicPr>
          <p:cNvPr id="11" name="Picture 10">
            <a:extLst>
              <a:ext uri="{FF2B5EF4-FFF2-40B4-BE49-F238E27FC236}">
                <a16:creationId xmlns:a16="http://schemas.microsoft.com/office/drawing/2014/main" id="{7441070E-3533-46FA-A80C-151A7E4E3B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4878" y="2198303"/>
            <a:ext cx="9105138" cy="4272455"/>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36000277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A4E67-8F13-4858-8DF7-A964624EAC4F}"/>
              </a:ext>
            </a:extLst>
          </p:cNvPr>
          <p:cNvSpPr>
            <a:spLocks noGrp="1"/>
          </p:cNvSpPr>
          <p:nvPr>
            <p:ph type="title"/>
          </p:nvPr>
        </p:nvSpPr>
        <p:spPr/>
        <p:txBody>
          <a:bodyPr>
            <a:normAutofit/>
          </a:bodyPr>
          <a:lstStyle/>
          <a:p>
            <a:r>
              <a:rPr lang="en-GB" dirty="0"/>
              <a:t>Kurtosis</a:t>
            </a:r>
            <a:br>
              <a:rPr lang="en-GB" dirty="0"/>
            </a:br>
            <a:r>
              <a:rPr lang="en-GB" sz="2200" dirty="0">
                <a:hlinkClick r:id="rId2"/>
              </a:rPr>
              <a:t>https://www.itl.nist.gov/div898/handbook/eda/section3/eda35b.htm</a:t>
            </a:r>
            <a:r>
              <a:rPr lang="en-GB" sz="2200" dirty="0"/>
              <a:t> </a:t>
            </a:r>
          </a:p>
        </p:txBody>
      </p:sp>
      <p:sp>
        <p:nvSpPr>
          <p:cNvPr id="3" name="Content Placeholder 2">
            <a:extLst>
              <a:ext uri="{FF2B5EF4-FFF2-40B4-BE49-F238E27FC236}">
                <a16:creationId xmlns:a16="http://schemas.microsoft.com/office/drawing/2014/main" id="{EB6B023F-78F8-48D2-A35E-1113AFC25AF1}"/>
              </a:ext>
            </a:extLst>
          </p:cNvPr>
          <p:cNvSpPr>
            <a:spLocks noGrp="1"/>
          </p:cNvSpPr>
          <p:nvPr>
            <p:ph idx="1"/>
          </p:nvPr>
        </p:nvSpPr>
        <p:spPr/>
        <p:txBody>
          <a:bodyPr>
            <a:normAutofit fontScale="92500" lnSpcReduction="10000"/>
          </a:bodyPr>
          <a:lstStyle/>
          <a:p>
            <a:r>
              <a:rPr lang="en-GB" dirty="0"/>
              <a:t>To indicate whether a dataset is normal or not</a:t>
            </a:r>
          </a:p>
          <a:p>
            <a:r>
              <a:rPr lang="en-GB" dirty="0"/>
              <a:t>Heavy (fatter) -tailed relative to normal  distribution – high kurtosis, more outliers</a:t>
            </a:r>
          </a:p>
          <a:p>
            <a:r>
              <a:rPr lang="en-GB" dirty="0"/>
              <a:t>Light (thinner) -tailed relative to normal distribution – low kurtosis, low outliers</a:t>
            </a:r>
          </a:p>
          <a:p>
            <a:r>
              <a:rPr lang="en-GB" dirty="0"/>
              <a:t>Standard normal distribution – kurtosis equals 0</a:t>
            </a:r>
          </a:p>
          <a:p>
            <a:r>
              <a:rPr lang="en-GB" dirty="0"/>
              <a:t>How to interpret kurtosis </a:t>
            </a:r>
            <a:r>
              <a:rPr lang="en-GB" dirty="0">
                <a:hlinkClick r:id="rId3"/>
              </a:rPr>
              <a:t>https://corporatefinanceinstitute.com/resources/knowledge/other/kurtosis/</a:t>
            </a:r>
            <a:r>
              <a:rPr lang="en-GB" dirty="0"/>
              <a:t>; </a:t>
            </a:r>
            <a:r>
              <a:rPr lang="en-GB" dirty="0">
                <a:hlinkClick r:id="rId4"/>
              </a:rPr>
              <a:t>https://www.investopedia.com/terms/k/kurtosis.asp</a:t>
            </a:r>
            <a:r>
              <a:rPr lang="en-GB" dirty="0"/>
              <a:t>; </a:t>
            </a:r>
            <a:r>
              <a:rPr lang="en-GB" dirty="0">
                <a:hlinkClick r:id="rId5"/>
              </a:rPr>
              <a:t>https://codeburst.io/2-important-statistics-terms-you-need-to-know-in-data-science-skewness-and-kurtosis-388fef94eeaa</a:t>
            </a:r>
            <a:endParaRPr lang="en-GB" dirty="0"/>
          </a:p>
          <a:p>
            <a:endParaRPr lang="en-GB" dirty="0"/>
          </a:p>
        </p:txBody>
      </p:sp>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28039063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More Sample Exam Questions (Conduct Descriptive Statistics Analysis for the following sample)</a:t>
            </a:r>
          </a:p>
        </p:txBody>
      </p:sp>
      <p:graphicFrame>
        <p:nvGraphicFramePr>
          <p:cNvPr id="4" name="Table 3"/>
          <p:cNvGraphicFramePr>
            <a:graphicFrameLocks noGrp="1"/>
          </p:cNvGraphicFramePr>
          <p:nvPr>
            <p:extLst>
              <p:ext uri="{D42A27DB-BD31-4B8C-83A1-F6EECF244321}">
                <p14:modId xmlns:p14="http://schemas.microsoft.com/office/powerpoint/2010/main" val="764167643"/>
              </p:ext>
            </p:extLst>
          </p:nvPr>
        </p:nvGraphicFramePr>
        <p:xfrm>
          <a:off x="1881874" y="2139033"/>
          <a:ext cx="8128000" cy="296672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tblGrid>
              <a:tr h="370840">
                <a:tc>
                  <a:txBody>
                    <a:bodyPr/>
                    <a:lstStyle/>
                    <a:p>
                      <a:pPr algn="ctr"/>
                      <a:r>
                        <a:rPr lang="en-GB" dirty="0"/>
                        <a:t>Number of siblings</a:t>
                      </a:r>
                    </a:p>
                  </a:txBody>
                  <a:tcPr/>
                </a:tc>
                <a:tc>
                  <a:txBody>
                    <a:bodyPr/>
                    <a:lstStyle/>
                    <a:p>
                      <a:pPr algn="ctr"/>
                      <a:r>
                        <a:rPr lang="en-GB" dirty="0"/>
                        <a:t>Frequency</a:t>
                      </a:r>
                    </a:p>
                  </a:txBody>
                  <a:tcPr/>
                </a:tc>
                <a:extLst>
                  <a:ext uri="{0D108BD9-81ED-4DB2-BD59-A6C34878D82A}">
                    <a16:rowId xmlns:a16="http://schemas.microsoft.com/office/drawing/2014/main" val="10000"/>
                  </a:ext>
                </a:extLst>
              </a:tr>
              <a:tr h="370840">
                <a:tc>
                  <a:txBody>
                    <a:bodyPr/>
                    <a:lstStyle/>
                    <a:p>
                      <a:pPr algn="ctr"/>
                      <a:r>
                        <a:rPr lang="en-GB" dirty="0"/>
                        <a:t>0</a:t>
                      </a:r>
                    </a:p>
                  </a:txBody>
                  <a:tcPr/>
                </a:tc>
                <a:tc>
                  <a:txBody>
                    <a:bodyPr/>
                    <a:lstStyle/>
                    <a:p>
                      <a:pPr algn="ctr"/>
                      <a:r>
                        <a:rPr lang="en-GB" dirty="0"/>
                        <a:t>36</a:t>
                      </a:r>
                    </a:p>
                  </a:txBody>
                  <a:tcPr/>
                </a:tc>
                <a:extLst>
                  <a:ext uri="{0D108BD9-81ED-4DB2-BD59-A6C34878D82A}">
                    <a16:rowId xmlns:a16="http://schemas.microsoft.com/office/drawing/2014/main" val="10001"/>
                  </a:ext>
                </a:extLst>
              </a:tr>
              <a:tr h="370840">
                <a:tc>
                  <a:txBody>
                    <a:bodyPr/>
                    <a:lstStyle/>
                    <a:p>
                      <a:pPr algn="ctr"/>
                      <a:r>
                        <a:rPr lang="en-GB" dirty="0"/>
                        <a:t>1</a:t>
                      </a:r>
                    </a:p>
                  </a:txBody>
                  <a:tcPr/>
                </a:tc>
                <a:tc>
                  <a:txBody>
                    <a:bodyPr/>
                    <a:lstStyle/>
                    <a:p>
                      <a:pPr algn="ctr"/>
                      <a:r>
                        <a:rPr lang="en-GB" dirty="0"/>
                        <a:t>94</a:t>
                      </a:r>
                    </a:p>
                  </a:txBody>
                  <a:tcPr/>
                </a:tc>
                <a:extLst>
                  <a:ext uri="{0D108BD9-81ED-4DB2-BD59-A6C34878D82A}">
                    <a16:rowId xmlns:a16="http://schemas.microsoft.com/office/drawing/2014/main" val="10002"/>
                  </a:ext>
                </a:extLst>
              </a:tr>
              <a:tr h="370840">
                <a:tc>
                  <a:txBody>
                    <a:bodyPr/>
                    <a:lstStyle/>
                    <a:p>
                      <a:pPr algn="ctr"/>
                      <a:r>
                        <a:rPr lang="en-GB" dirty="0"/>
                        <a:t>2</a:t>
                      </a:r>
                    </a:p>
                  </a:txBody>
                  <a:tcPr/>
                </a:tc>
                <a:tc>
                  <a:txBody>
                    <a:bodyPr/>
                    <a:lstStyle/>
                    <a:p>
                      <a:pPr algn="ctr"/>
                      <a:r>
                        <a:rPr lang="en-GB" dirty="0"/>
                        <a:t>48</a:t>
                      </a:r>
                    </a:p>
                  </a:txBody>
                  <a:tcPr/>
                </a:tc>
                <a:extLst>
                  <a:ext uri="{0D108BD9-81ED-4DB2-BD59-A6C34878D82A}">
                    <a16:rowId xmlns:a16="http://schemas.microsoft.com/office/drawing/2014/main" val="10003"/>
                  </a:ext>
                </a:extLst>
              </a:tr>
              <a:tr h="370840">
                <a:tc>
                  <a:txBody>
                    <a:bodyPr/>
                    <a:lstStyle/>
                    <a:p>
                      <a:pPr algn="ctr"/>
                      <a:r>
                        <a:rPr lang="en-GB" dirty="0"/>
                        <a:t>3</a:t>
                      </a:r>
                    </a:p>
                  </a:txBody>
                  <a:tcPr/>
                </a:tc>
                <a:tc>
                  <a:txBody>
                    <a:bodyPr/>
                    <a:lstStyle/>
                    <a:p>
                      <a:pPr algn="ctr"/>
                      <a:r>
                        <a:rPr lang="en-GB" dirty="0"/>
                        <a:t>15</a:t>
                      </a:r>
                    </a:p>
                  </a:txBody>
                  <a:tcPr/>
                </a:tc>
                <a:extLst>
                  <a:ext uri="{0D108BD9-81ED-4DB2-BD59-A6C34878D82A}">
                    <a16:rowId xmlns:a16="http://schemas.microsoft.com/office/drawing/2014/main" val="10004"/>
                  </a:ext>
                </a:extLst>
              </a:tr>
              <a:tr h="370840">
                <a:tc>
                  <a:txBody>
                    <a:bodyPr/>
                    <a:lstStyle/>
                    <a:p>
                      <a:pPr algn="ctr"/>
                      <a:r>
                        <a:rPr lang="en-GB" dirty="0"/>
                        <a:t>4</a:t>
                      </a:r>
                    </a:p>
                  </a:txBody>
                  <a:tcPr/>
                </a:tc>
                <a:tc>
                  <a:txBody>
                    <a:bodyPr/>
                    <a:lstStyle/>
                    <a:p>
                      <a:pPr algn="ctr"/>
                      <a:r>
                        <a:rPr lang="en-GB" dirty="0"/>
                        <a:t>7</a:t>
                      </a:r>
                    </a:p>
                  </a:txBody>
                  <a:tcPr/>
                </a:tc>
                <a:extLst>
                  <a:ext uri="{0D108BD9-81ED-4DB2-BD59-A6C34878D82A}">
                    <a16:rowId xmlns:a16="http://schemas.microsoft.com/office/drawing/2014/main" val="10005"/>
                  </a:ext>
                </a:extLst>
              </a:tr>
              <a:tr h="370840">
                <a:tc>
                  <a:txBody>
                    <a:bodyPr/>
                    <a:lstStyle/>
                    <a:p>
                      <a:pPr algn="ctr"/>
                      <a:r>
                        <a:rPr lang="en-GB" dirty="0"/>
                        <a:t>5</a:t>
                      </a:r>
                    </a:p>
                  </a:txBody>
                  <a:tcPr/>
                </a:tc>
                <a:tc>
                  <a:txBody>
                    <a:bodyPr/>
                    <a:lstStyle/>
                    <a:p>
                      <a:pPr algn="ctr"/>
                      <a:r>
                        <a:rPr lang="en-GB" dirty="0"/>
                        <a:t>3</a:t>
                      </a:r>
                    </a:p>
                  </a:txBody>
                  <a:tcPr/>
                </a:tc>
                <a:extLst>
                  <a:ext uri="{0D108BD9-81ED-4DB2-BD59-A6C34878D82A}">
                    <a16:rowId xmlns:a16="http://schemas.microsoft.com/office/drawing/2014/main" val="10006"/>
                  </a:ext>
                </a:extLst>
              </a:tr>
              <a:tr h="370840">
                <a:tc>
                  <a:txBody>
                    <a:bodyPr/>
                    <a:lstStyle/>
                    <a:p>
                      <a:pPr algn="ctr"/>
                      <a:r>
                        <a:rPr lang="en-GB" dirty="0"/>
                        <a:t>6</a:t>
                      </a:r>
                    </a:p>
                  </a:txBody>
                  <a:tcPr/>
                </a:tc>
                <a:tc>
                  <a:txBody>
                    <a:bodyPr/>
                    <a:lstStyle/>
                    <a:p>
                      <a:pPr algn="ctr"/>
                      <a:r>
                        <a:rPr lang="en-GB" dirty="0"/>
                        <a:t>1</a:t>
                      </a:r>
                    </a:p>
                  </a:txBody>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7818619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More Sample Exam Questions (Conduct Descriptive Statistics Analysis for the following)</a:t>
            </a:r>
            <a:br>
              <a:rPr lang="en-GB" dirty="0"/>
            </a:br>
            <a:r>
              <a:rPr lang="en-GB" sz="3100" dirty="0"/>
              <a:t>Time taken in a 20 km race were noted for 80 people.</a:t>
            </a:r>
          </a:p>
        </p:txBody>
      </p:sp>
      <p:graphicFrame>
        <p:nvGraphicFramePr>
          <p:cNvPr id="4" name="Table 3"/>
          <p:cNvGraphicFramePr>
            <a:graphicFrameLocks noGrp="1"/>
          </p:cNvGraphicFramePr>
          <p:nvPr>
            <p:extLst>
              <p:ext uri="{D42A27DB-BD31-4B8C-83A1-F6EECF244321}">
                <p14:modId xmlns:p14="http://schemas.microsoft.com/office/powerpoint/2010/main" val="1185607753"/>
              </p:ext>
            </p:extLst>
          </p:nvPr>
        </p:nvGraphicFramePr>
        <p:xfrm>
          <a:off x="1813636" y="1934317"/>
          <a:ext cx="8128000" cy="296672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tblGrid>
              <a:tr h="370840">
                <a:tc>
                  <a:txBody>
                    <a:bodyPr/>
                    <a:lstStyle/>
                    <a:p>
                      <a:pPr algn="ctr"/>
                      <a:r>
                        <a:rPr lang="en-GB" dirty="0"/>
                        <a:t>Time in minutes</a:t>
                      </a:r>
                    </a:p>
                  </a:txBody>
                  <a:tcPr/>
                </a:tc>
                <a:tc>
                  <a:txBody>
                    <a:bodyPr/>
                    <a:lstStyle/>
                    <a:p>
                      <a:pPr algn="ctr"/>
                      <a:r>
                        <a:rPr lang="en-GB" dirty="0"/>
                        <a:t>Frequency</a:t>
                      </a:r>
                    </a:p>
                  </a:txBody>
                  <a:tcPr/>
                </a:tc>
                <a:extLst>
                  <a:ext uri="{0D108BD9-81ED-4DB2-BD59-A6C34878D82A}">
                    <a16:rowId xmlns:a16="http://schemas.microsoft.com/office/drawing/2014/main" val="10000"/>
                  </a:ext>
                </a:extLst>
              </a:tr>
              <a:tr h="370840">
                <a:tc>
                  <a:txBody>
                    <a:bodyPr/>
                    <a:lstStyle/>
                    <a:p>
                      <a:pPr algn="ctr"/>
                      <a:r>
                        <a:rPr lang="en-GB" dirty="0"/>
                        <a:t>60-80</a:t>
                      </a:r>
                    </a:p>
                  </a:txBody>
                  <a:tcPr/>
                </a:tc>
                <a:tc>
                  <a:txBody>
                    <a:bodyPr/>
                    <a:lstStyle/>
                    <a:p>
                      <a:pPr algn="ctr"/>
                      <a:r>
                        <a:rPr lang="en-GB" dirty="0"/>
                        <a:t>1</a:t>
                      </a:r>
                    </a:p>
                  </a:txBody>
                  <a:tcPr/>
                </a:tc>
                <a:extLst>
                  <a:ext uri="{0D108BD9-81ED-4DB2-BD59-A6C34878D82A}">
                    <a16:rowId xmlns:a16="http://schemas.microsoft.com/office/drawing/2014/main" val="10001"/>
                  </a:ext>
                </a:extLst>
              </a:tr>
              <a:tr h="370840">
                <a:tc>
                  <a:txBody>
                    <a:bodyPr/>
                    <a:lstStyle/>
                    <a:p>
                      <a:pPr algn="ctr"/>
                      <a:r>
                        <a:rPr lang="en-GB" dirty="0"/>
                        <a:t>80-100</a:t>
                      </a:r>
                    </a:p>
                  </a:txBody>
                  <a:tcPr/>
                </a:tc>
                <a:tc>
                  <a:txBody>
                    <a:bodyPr/>
                    <a:lstStyle/>
                    <a:p>
                      <a:pPr algn="ctr"/>
                      <a:r>
                        <a:rPr lang="en-GB" dirty="0"/>
                        <a:t>4</a:t>
                      </a:r>
                    </a:p>
                  </a:txBody>
                  <a:tcPr/>
                </a:tc>
                <a:extLst>
                  <a:ext uri="{0D108BD9-81ED-4DB2-BD59-A6C34878D82A}">
                    <a16:rowId xmlns:a16="http://schemas.microsoft.com/office/drawing/2014/main" val="10002"/>
                  </a:ext>
                </a:extLst>
              </a:tr>
              <a:tr h="370840">
                <a:tc>
                  <a:txBody>
                    <a:bodyPr/>
                    <a:lstStyle/>
                    <a:p>
                      <a:pPr algn="ctr"/>
                      <a:r>
                        <a:rPr lang="en-GB" dirty="0"/>
                        <a:t>100-120</a:t>
                      </a:r>
                    </a:p>
                  </a:txBody>
                  <a:tcPr/>
                </a:tc>
                <a:tc>
                  <a:txBody>
                    <a:bodyPr/>
                    <a:lstStyle/>
                    <a:p>
                      <a:pPr algn="ctr"/>
                      <a:r>
                        <a:rPr lang="en-GB" dirty="0"/>
                        <a:t>26</a:t>
                      </a:r>
                    </a:p>
                  </a:txBody>
                  <a:tcPr/>
                </a:tc>
                <a:extLst>
                  <a:ext uri="{0D108BD9-81ED-4DB2-BD59-A6C34878D82A}">
                    <a16:rowId xmlns:a16="http://schemas.microsoft.com/office/drawing/2014/main" val="10003"/>
                  </a:ext>
                </a:extLst>
              </a:tr>
              <a:tr h="370840">
                <a:tc>
                  <a:txBody>
                    <a:bodyPr/>
                    <a:lstStyle/>
                    <a:p>
                      <a:pPr algn="ctr"/>
                      <a:r>
                        <a:rPr lang="en-GB" dirty="0"/>
                        <a:t>120-140</a:t>
                      </a:r>
                    </a:p>
                  </a:txBody>
                  <a:tcPr/>
                </a:tc>
                <a:tc>
                  <a:txBody>
                    <a:bodyPr/>
                    <a:lstStyle/>
                    <a:p>
                      <a:pPr algn="ctr"/>
                      <a:r>
                        <a:rPr lang="en-GB" dirty="0"/>
                        <a:t>24</a:t>
                      </a:r>
                    </a:p>
                  </a:txBody>
                  <a:tcPr/>
                </a:tc>
                <a:extLst>
                  <a:ext uri="{0D108BD9-81ED-4DB2-BD59-A6C34878D82A}">
                    <a16:rowId xmlns:a16="http://schemas.microsoft.com/office/drawing/2014/main" val="10004"/>
                  </a:ext>
                </a:extLst>
              </a:tr>
              <a:tr h="370840">
                <a:tc>
                  <a:txBody>
                    <a:bodyPr/>
                    <a:lstStyle/>
                    <a:p>
                      <a:pPr algn="ctr"/>
                      <a:r>
                        <a:rPr lang="en-GB" dirty="0"/>
                        <a:t>140-160</a:t>
                      </a:r>
                    </a:p>
                  </a:txBody>
                  <a:tcPr/>
                </a:tc>
                <a:tc>
                  <a:txBody>
                    <a:bodyPr/>
                    <a:lstStyle/>
                    <a:p>
                      <a:pPr algn="ctr"/>
                      <a:r>
                        <a:rPr lang="en-GB" dirty="0"/>
                        <a:t>10</a:t>
                      </a:r>
                    </a:p>
                  </a:txBody>
                  <a:tcPr/>
                </a:tc>
                <a:extLst>
                  <a:ext uri="{0D108BD9-81ED-4DB2-BD59-A6C34878D82A}">
                    <a16:rowId xmlns:a16="http://schemas.microsoft.com/office/drawing/2014/main" val="10005"/>
                  </a:ext>
                </a:extLst>
              </a:tr>
              <a:tr h="370840">
                <a:tc>
                  <a:txBody>
                    <a:bodyPr/>
                    <a:lstStyle/>
                    <a:p>
                      <a:pPr algn="ctr"/>
                      <a:r>
                        <a:rPr lang="en-GB" dirty="0"/>
                        <a:t>160-180</a:t>
                      </a:r>
                    </a:p>
                  </a:txBody>
                  <a:tcPr/>
                </a:tc>
                <a:tc>
                  <a:txBody>
                    <a:bodyPr/>
                    <a:lstStyle/>
                    <a:p>
                      <a:pPr algn="ctr"/>
                      <a:r>
                        <a:rPr lang="en-GB" dirty="0"/>
                        <a:t>7</a:t>
                      </a:r>
                    </a:p>
                  </a:txBody>
                  <a:tcPr/>
                </a:tc>
                <a:extLst>
                  <a:ext uri="{0D108BD9-81ED-4DB2-BD59-A6C34878D82A}">
                    <a16:rowId xmlns:a16="http://schemas.microsoft.com/office/drawing/2014/main" val="10006"/>
                  </a:ext>
                </a:extLst>
              </a:tr>
              <a:tr h="370840">
                <a:tc>
                  <a:txBody>
                    <a:bodyPr/>
                    <a:lstStyle/>
                    <a:p>
                      <a:pPr algn="ctr"/>
                      <a:r>
                        <a:rPr lang="en-GB" dirty="0"/>
                        <a:t>180-200</a:t>
                      </a:r>
                    </a:p>
                  </a:txBody>
                  <a:tcPr/>
                </a:tc>
                <a:tc>
                  <a:txBody>
                    <a:bodyPr/>
                    <a:lstStyle/>
                    <a:p>
                      <a:pPr algn="ctr"/>
                      <a:r>
                        <a:rPr lang="en-GB" dirty="0"/>
                        <a:t>8</a:t>
                      </a:r>
                    </a:p>
                  </a:txBody>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35192892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More Self-Paced Exercises (Conduct Descriptive Statistics Analysis for the following)</a:t>
            </a:r>
          </a:p>
        </p:txBody>
      </p:sp>
      <p:sp>
        <p:nvSpPr>
          <p:cNvPr id="3" name="Content Placeholder 2"/>
          <p:cNvSpPr>
            <a:spLocks noGrp="1"/>
          </p:cNvSpPr>
          <p:nvPr>
            <p:ph idx="1"/>
          </p:nvPr>
        </p:nvSpPr>
        <p:spPr/>
        <p:txBody>
          <a:bodyPr>
            <a:normAutofit/>
          </a:bodyPr>
          <a:lstStyle/>
          <a:p>
            <a:pPr marL="0" indent="0">
              <a:buNone/>
            </a:pPr>
            <a:r>
              <a:rPr lang="en-GB" dirty="0"/>
              <a:t>Maternity Dataset</a:t>
            </a:r>
            <a:endParaRPr lang="en-GB" dirty="0">
              <a:hlinkClick r:id="rId2"/>
            </a:endParaRPr>
          </a:p>
          <a:p>
            <a:r>
              <a:rPr lang="en-GB" dirty="0">
                <a:hlinkClick r:id="rId2"/>
              </a:rPr>
              <a:t>http://www.content.digital.nhs.uk/catalogue/PUB23255</a:t>
            </a:r>
            <a:r>
              <a:rPr lang="en-GB" dirty="0"/>
              <a:t> </a:t>
            </a:r>
          </a:p>
          <a:p>
            <a:endParaRPr lang="en-GB" dirty="0"/>
          </a:p>
          <a:p>
            <a:pPr marL="0" indent="0">
              <a:buNone/>
            </a:pPr>
            <a:r>
              <a:rPr lang="en-GB" dirty="0"/>
              <a:t>Assignment Dataset</a:t>
            </a:r>
          </a:p>
          <a:p>
            <a:endParaRPr lang="en-GB" dirty="0"/>
          </a:p>
        </p:txBody>
      </p:sp>
    </p:spTree>
    <p:extLst>
      <p:ext uri="{BB962C8B-B14F-4D97-AF65-F5344CB8AC3E}">
        <p14:creationId xmlns:p14="http://schemas.microsoft.com/office/powerpoint/2010/main" val="20039188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2080423"/>
            <a:ext cx="8229600" cy="1143000"/>
          </a:xfrm>
        </p:spPr>
        <p:txBody>
          <a:bodyPr>
            <a:normAutofit/>
          </a:bodyPr>
          <a:lstStyle/>
          <a:p>
            <a:r>
              <a:rPr lang="en-GB" sz="3200" dirty="0"/>
              <a:t>Basic Concepts</a:t>
            </a:r>
          </a:p>
        </p:txBody>
      </p:sp>
      <p:sp>
        <p:nvSpPr>
          <p:cNvPr id="3" name="Content Placeholder 2"/>
          <p:cNvSpPr>
            <a:spLocks noGrp="1"/>
          </p:cNvSpPr>
          <p:nvPr>
            <p:ph idx="1"/>
          </p:nvPr>
        </p:nvSpPr>
        <p:spPr>
          <a:xfrm>
            <a:off x="1981200" y="3429001"/>
            <a:ext cx="8229600" cy="2847108"/>
          </a:xfrm>
        </p:spPr>
        <p:txBody>
          <a:bodyPr>
            <a:normAutofit fontScale="92500" lnSpcReduction="10000"/>
          </a:bodyPr>
          <a:lstStyle/>
          <a:p>
            <a:r>
              <a:rPr lang="en-GB" sz="2000" dirty="0"/>
              <a:t>Dependent and independent variables</a:t>
            </a:r>
          </a:p>
          <a:p>
            <a:pPr marL="0" indent="0">
              <a:buNone/>
            </a:pPr>
            <a:r>
              <a:rPr lang="en-GB" sz="2000" dirty="0"/>
              <a:t> </a:t>
            </a:r>
          </a:p>
          <a:p>
            <a:pPr marL="0" indent="0">
              <a:buNone/>
            </a:pPr>
            <a:endParaRPr lang="en-GB" sz="2000" dirty="0"/>
          </a:p>
          <a:p>
            <a:pPr marL="0" indent="0">
              <a:buNone/>
            </a:pPr>
            <a:endParaRPr lang="en-GB" sz="2000" dirty="0"/>
          </a:p>
          <a:p>
            <a:pPr marL="0" indent="0">
              <a:buNone/>
            </a:pPr>
            <a:endParaRPr lang="en-GB" sz="2000" dirty="0"/>
          </a:p>
          <a:p>
            <a:r>
              <a:rPr lang="en-GB" sz="2000" dirty="0"/>
              <a:t>R is the dependent variable</a:t>
            </a:r>
          </a:p>
          <a:p>
            <a:r>
              <a:rPr lang="en-GB" sz="2000" dirty="0"/>
              <a:t>Resistivity is a coefficient so it is a constant</a:t>
            </a:r>
          </a:p>
          <a:p>
            <a:r>
              <a:rPr lang="en-GB" sz="2000" dirty="0"/>
              <a:t>L and A are independent variables</a:t>
            </a:r>
          </a:p>
          <a:p>
            <a:endParaRPr lang="en-GB" sz="2000" dirty="0"/>
          </a:p>
          <a:p>
            <a:pPr marL="0" indent="0">
              <a:buNone/>
            </a:pPr>
            <a:endParaRPr lang="en-GB" sz="20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9600" y="4114800"/>
            <a:ext cx="3105150" cy="104775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254999078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Additional Exercises for this week </a:t>
            </a:r>
            <a:br>
              <a:rPr lang="en-GB" dirty="0"/>
            </a:br>
            <a:r>
              <a:rPr lang="en-GB" dirty="0"/>
              <a:t>(Use Excel and/or Python)</a:t>
            </a:r>
          </a:p>
        </p:txBody>
      </p:sp>
      <p:sp>
        <p:nvSpPr>
          <p:cNvPr id="3" name="Content Placeholder 2"/>
          <p:cNvSpPr>
            <a:spLocks noGrp="1"/>
          </p:cNvSpPr>
          <p:nvPr>
            <p:ph idx="1"/>
          </p:nvPr>
        </p:nvSpPr>
        <p:spPr/>
        <p:txBody>
          <a:bodyPr vert="horz" lIns="91440" tIns="45720" rIns="91440" bIns="45720" rtlCol="0" anchor="t">
            <a:normAutofit fontScale="85000" lnSpcReduction="20000"/>
          </a:bodyPr>
          <a:lstStyle/>
          <a:p>
            <a:r>
              <a:rPr lang="en-GB" dirty="0"/>
              <a:t>Dataset Week 1 excel file (Testdata.xls) is obtained from </a:t>
            </a:r>
            <a:r>
              <a:rPr lang="en-GB" dirty="0">
                <a:hlinkClick r:id="rId2"/>
              </a:rPr>
              <a:t>http://www.princeton.edu/~otorres/Excel/</a:t>
            </a:r>
            <a:endParaRPr lang="en-GB" dirty="0"/>
          </a:p>
          <a:p>
            <a:r>
              <a:rPr lang="en-GB" dirty="0"/>
              <a:t>Measures of central tendency</a:t>
            </a:r>
          </a:p>
          <a:p>
            <a:pPr lvl="1"/>
            <a:r>
              <a:rPr lang="en-GB" dirty="0"/>
              <a:t>Mode</a:t>
            </a:r>
          </a:p>
          <a:p>
            <a:pPr lvl="1"/>
            <a:r>
              <a:rPr lang="en-GB" dirty="0"/>
              <a:t>Median</a:t>
            </a:r>
          </a:p>
          <a:p>
            <a:pPr lvl="1"/>
            <a:r>
              <a:rPr lang="en-GB" dirty="0"/>
              <a:t>Mean</a:t>
            </a:r>
          </a:p>
          <a:p>
            <a:r>
              <a:rPr lang="en-GB" dirty="0"/>
              <a:t>Measures of dispersion</a:t>
            </a:r>
          </a:p>
          <a:p>
            <a:pPr lvl="1"/>
            <a:r>
              <a:rPr lang="en-GB" dirty="0"/>
              <a:t>Range</a:t>
            </a:r>
          </a:p>
          <a:p>
            <a:pPr lvl="1"/>
            <a:r>
              <a:rPr lang="en-GB" dirty="0"/>
              <a:t>Variance or Standard Deviation</a:t>
            </a:r>
          </a:p>
          <a:p>
            <a:r>
              <a:rPr lang="en-GB" dirty="0"/>
              <a:t>Others</a:t>
            </a:r>
          </a:p>
          <a:p>
            <a:pPr lvl="1"/>
            <a:r>
              <a:rPr lang="en-GB" dirty="0"/>
              <a:t>Skewness</a:t>
            </a:r>
          </a:p>
          <a:p>
            <a:pPr lvl="1"/>
            <a:r>
              <a:rPr lang="en-GB" dirty="0"/>
              <a:t>K</a:t>
            </a:r>
            <a:r>
              <a:rPr lang="en-GB"/>
              <a:t>urtosis</a:t>
            </a:r>
            <a:endParaRPr lang="en-GB" dirty="0"/>
          </a:p>
          <a:p>
            <a:pPr marL="0" indent="0">
              <a:buNone/>
            </a:pPr>
            <a:r>
              <a:rPr lang="en-GB" dirty="0"/>
              <a:t> </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36279468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Additional references</a:t>
            </a:r>
          </a:p>
        </p:txBody>
      </p:sp>
      <p:sp>
        <p:nvSpPr>
          <p:cNvPr id="3" name="Content Placeholder 2"/>
          <p:cNvSpPr>
            <a:spLocks noGrp="1"/>
          </p:cNvSpPr>
          <p:nvPr>
            <p:ph idx="1"/>
          </p:nvPr>
        </p:nvSpPr>
        <p:spPr/>
        <p:txBody>
          <a:bodyPr>
            <a:normAutofit/>
          </a:bodyPr>
          <a:lstStyle/>
          <a:p>
            <a:r>
              <a:rPr lang="en-GB" dirty="0">
                <a:hlinkClick r:id="rId2"/>
              </a:rPr>
              <a:t>http://www.princeton.edu/~otorres/Excel/</a:t>
            </a:r>
            <a:r>
              <a:rPr lang="en-GB" dirty="0"/>
              <a:t> </a:t>
            </a:r>
          </a:p>
          <a:p>
            <a:r>
              <a:rPr lang="en-GB" dirty="0">
                <a:hlinkClick r:id="rId3"/>
              </a:rPr>
              <a:t>https://www.dummies.com/software/microsoft-office/excel/how-to-use-excels-descriptive-statistics-tool/ </a:t>
            </a:r>
          </a:p>
          <a:p>
            <a:r>
              <a:rPr lang="en-GB" dirty="0">
                <a:hlinkClick r:id="rId3"/>
              </a:rPr>
              <a:t>http://www.open.ac.uk/socialsciences/spsstutorial/files/tutorials/descriptive-statistics.pdf</a:t>
            </a:r>
            <a:endParaRPr lang="en-GB" dirty="0"/>
          </a:p>
          <a:p>
            <a:r>
              <a:rPr lang="en-GB" dirty="0">
                <a:hlinkClick r:id="rId4"/>
              </a:rPr>
              <a:t>https://uk.mathworks.com/help/matlab/data_analysis/descriptive-statistics.html</a:t>
            </a:r>
            <a:endParaRPr lang="en-GB" dirty="0"/>
          </a:p>
          <a:p>
            <a:pPr marL="0" indent="0">
              <a:buNone/>
            </a:pPr>
            <a:endParaRPr lang="en-GB" dirty="0"/>
          </a:p>
        </p:txBody>
      </p:sp>
    </p:spTree>
    <p:extLst>
      <p:ext uri="{BB962C8B-B14F-4D97-AF65-F5344CB8AC3E}">
        <p14:creationId xmlns:p14="http://schemas.microsoft.com/office/powerpoint/2010/main" val="41405223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dirty="0"/>
          </a:p>
        </p:txBody>
      </p:sp>
      <p:sp>
        <p:nvSpPr>
          <p:cNvPr id="3" name="Content Placeholder 2"/>
          <p:cNvSpPr>
            <a:spLocks noGrp="1"/>
          </p:cNvSpPr>
          <p:nvPr>
            <p:ph idx="1"/>
          </p:nvPr>
        </p:nvSpPr>
        <p:spPr/>
        <p:txBody>
          <a:bodyPr/>
          <a:lstStyle/>
          <a:p>
            <a:pPr marL="0" indent="0">
              <a:buNone/>
            </a:pPr>
            <a:r>
              <a:rPr lang="en-GB" dirty="0"/>
              <a:t>The End</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13461467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Basic Concepts</a:t>
            </a:r>
          </a:p>
        </p:txBody>
      </p:sp>
      <p:sp>
        <p:nvSpPr>
          <p:cNvPr id="4" name="Content Placeholder 2"/>
          <p:cNvSpPr>
            <a:spLocks noGrp="1"/>
          </p:cNvSpPr>
          <p:nvPr>
            <p:ph idx="1"/>
          </p:nvPr>
        </p:nvSpPr>
        <p:spPr>
          <a:xfrm>
            <a:off x="333374" y="1514901"/>
            <a:ext cx="11321813" cy="5114499"/>
          </a:xfrm>
        </p:spPr>
        <p:txBody>
          <a:bodyPr vert="horz" lIns="91440" tIns="45720" rIns="91440" bIns="45720" rtlCol="0" anchor="t">
            <a:normAutofit/>
          </a:bodyPr>
          <a:lstStyle/>
          <a:p>
            <a:r>
              <a:rPr lang="en-GB" sz="2000" dirty="0"/>
              <a:t>Types of data</a:t>
            </a:r>
          </a:p>
          <a:p>
            <a:pPr lvl="1"/>
            <a:r>
              <a:rPr lang="en-GB" sz="2000" b="1" dirty="0"/>
              <a:t>Nominal scale</a:t>
            </a:r>
            <a:r>
              <a:rPr lang="en-GB" sz="2000" dirty="0"/>
              <a:t> (i.e. categorical data) – symbols or numbers are used to classify an object, person, or characteristics (examples: mobile devices, laptops, desktops, etc…)</a:t>
            </a:r>
          </a:p>
          <a:p>
            <a:pPr lvl="1"/>
            <a:r>
              <a:rPr lang="en-GB" sz="2000" b="1" dirty="0"/>
              <a:t>Ordinal or ranking scale</a:t>
            </a:r>
            <a:r>
              <a:rPr lang="en-GB" sz="2000" dirty="0"/>
              <a:t> - objects in one category of a scale are not only different from the objects in other categories of that scale but also stand in some kind of relation to others (examples: the energy efficiency of 5</a:t>
            </a:r>
            <a:r>
              <a:rPr lang="en-GB" sz="2000" baseline="30000" dirty="0"/>
              <a:t>th</a:t>
            </a:r>
            <a:r>
              <a:rPr lang="en-GB" sz="2000" dirty="0"/>
              <a:t> Gen Core Processors &gt; 4</a:t>
            </a:r>
            <a:r>
              <a:rPr lang="en-GB" sz="2000" baseline="30000" dirty="0"/>
              <a:t>th</a:t>
            </a:r>
            <a:r>
              <a:rPr lang="en-GB" sz="2000" dirty="0"/>
              <a:t> Gen Core processors &gt; 3</a:t>
            </a:r>
            <a:r>
              <a:rPr lang="en-GB" sz="2000" baseline="30000" dirty="0"/>
              <a:t>rd</a:t>
            </a:r>
            <a:r>
              <a:rPr lang="en-GB" sz="2000" dirty="0"/>
              <a:t> Gen Core processors)</a:t>
            </a:r>
          </a:p>
          <a:p>
            <a:pPr lvl="1"/>
            <a:r>
              <a:rPr lang="en-GB" sz="2000" b="1" dirty="0"/>
              <a:t>Interval scale </a:t>
            </a:r>
            <a:r>
              <a:rPr lang="en-GB" sz="2000" dirty="0"/>
              <a:t>- Interval scales provide information about order, and also possess equal intervals (example: time on the 12-hr clock where there it has order, and the time interval for 2 to 4 p.m. is the same as 12 a.m. to 2 a.m.</a:t>
            </a:r>
          </a:p>
          <a:p>
            <a:pPr lvl="1"/>
            <a:r>
              <a:rPr lang="en-GB" sz="2000" b="1" dirty="0"/>
              <a:t>Ratio scale</a:t>
            </a:r>
            <a:r>
              <a:rPr lang="en-GB" sz="2000" dirty="0"/>
              <a:t> – has the characteristics of the interval scale and has zero point as its true origin (example: measurement of the mass of two objects in ounces or grams. The ratio of the masses in ounces = ratio of the masses in grams)</a:t>
            </a:r>
          </a:p>
          <a:p>
            <a:endParaRPr lang="en-GB" sz="2000" dirty="0"/>
          </a:p>
          <a:p>
            <a:pPr marL="0" indent="0">
              <a:buNone/>
            </a:pPr>
            <a:r>
              <a:rPr lang="en-GB" sz="2000" dirty="0"/>
              <a:t>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1555273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4" name="Content Placeholder 2"/>
          <p:cNvSpPr>
            <a:spLocks noGrp="1"/>
          </p:cNvSpPr>
          <p:nvPr>
            <p:ph idx="1"/>
          </p:nvPr>
        </p:nvSpPr>
        <p:spPr>
          <a:xfrm>
            <a:off x="333374" y="1690689"/>
            <a:ext cx="11020425" cy="4176712"/>
          </a:xfrm>
        </p:spPr>
        <p:txBody>
          <a:bodyPr>
            <a:normAutofit/>
          </a:bodyPr>
          <a:lstStyle/>
          <a:p>
            <a:r>
              <a:rPr lang="en-GB" sz="2000" dirty="0"/>
              <a:t>Discrete versus continuous variables</a:t>
            </a:r>
          </a:p>
          <a:p>
            <a:pPr lvl="1"/>
            <a:r>
              <a:rPr lang="en-GB" sz="2000" dirty="0"/>
              <a:t>Discrete - Finite number of values; can count</a:t>
            </a:r>
          </a:p>
          <a:p>
            <a:pPr lvl="1"/>
            <a:r>
              <a:rPr lang="en-GB" sz="2000" dirty="0"/>
              <a:t>Continuous – Infinite number of values</a:t>
            </a:r>
          </a:p>
          <a:p>
            <a:pPr marL="0" indent="0">
              <a:buNone/>
            </a:pPr>
            <a:endParaRPr lang="en-GB" sz="2000" dirty="0"/>
          </a:p>
          <a:p>
            <a:pPr marL="0" indent="0">
              <a:buNone/>
            </a:pPr>
            <a:r>
              <a:rPr lang="en-GB" sz="2000" dirty="0"/>
              <a:t>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62580" y="13855"/>
            <a:ext cx="3028950" cy="1514475"/>
          </a:xfrm>
          <a:prstGeom prst="rect">
            <a:avLst/>
          </a:prstGeom>
        </p:spPr>
      </p:pic>
    </p:spTree>
    <p:extLst>
      <p:ext uri="{BB962C8B-B14F-4D97-AF65-F5344CB8AC3E}">
        <p14:creationId xmlns:p14="http://schemas.microsoft.com/office/powerpoint/2010/main" val="41329464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4" name="Content Placeholder 2"/>
          <p:cNvSpPr>
            <a:spLocks noGrp="1"/>
          </p:cNvSpPr>
          <p:nvPr>
            <p:ph idx="1"/>
          </p:nvPr>
        </p:nvSpPr>
        <p:spPr>
          <a:xfrm>
            <a:off x="838200" y="2233376"/>
            <a:ext cx="10515600" cy="3402013"/>
          </a:xfrm>
        </p:spPr>
        <p:txBody>
          <a:bodyPr>
            <a:normAutofit/>
          </a:bodyPr>
          <a:lstStyle/>
          <a:p>
            <a:r>
              <a:rPr lang="en-GB" sz="2000" dirty="0"/>
              <a:t>Population and Sample</a:t>
            </a:r>
          </a:p>
          <a:p>
            <a:pPr lvl="1"/>
            <a:r>
              <a:rPr lang="en-GB" sz="2000" dirty="0"/>
              <a:t>Population – it is an entire collection of things</a:t>
            </a:r>
          </a:p>
          <a:p>
            <a:pPr lvl="1"/>
            <a:r>
              <a:rPr lang="en-GB" sz="2000" dirty="0"/>
              <a:t>Sample – it is a subset of a population</a:t>
            </a:r>
          </a:p>
          <a:p>
            <a:pPr marL="0" indent="0">
              <a:buNone/>
            </a:pPr>
            <a:endParaRPr lang="en-GB" sz="2000" dirty="0"/>
          </a:p>
          <a:p>
            <a:pPr marL="0" indent="0">
              <a:buNone/>
            </a:pPr>
            <a:r>
              <a:rPr lang="en-GB" sz="2000" dirty="0"/>
              <a:t>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2863696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751462" y="709521"/>
            <a:ext cx="8229600" cy="430213"/>
          </a:xfrm>
        </p:spPr>
        <p:txBody>
          <a:bodyPr>
            <a:normAutofit/>
          </a:bodyPr>
          <a:lstStyle/>
          <a:p>
            <a:pPr marL="0" indent="0">
              <a:buNone/>
            </a:pPr>
            <a:r>
              <a:rPr lang="en-GB" sz="2000" dirty="0"/>
              <a:t>Shapes of frequency distribution are shown in the diagrams below:</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06722" y="1643265"/>
            <a:ext cx="6441743" cy="4825958"/>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Tree>
    <p:extLst>
      <p:ext uri="{BB962C8B-B14F-4D97-AF65-F5344CB8AC3E}">
        <p14:creationId xmlns:p14="http://schemas.microsoft.com/office/powerpoint/2010/main" val="18395832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74391" y="510930"/>
            <a:ext cx="3657600" cy="1143000"/>
          </a:xfrm>
        </p:spPr>
        <p:txBody>
          <a:bodyPr>
            <a:normAutofit/>
          </a:bodyPr>
          <a:lstStyle/>
          <a:p>
            <a:r>
              <a:rPr lang="en-GB" sz="3200" dirty="0"/>
              <a:t>Cumulative Frequency</a:t>
            </a:r>
          </a:p>
        </p:txBody>
      </p:sp>
      <p:sp>
        <p:nvSpPr>
          <p:cNvPr id="3" name="Content Placeholder 2"/>
          <p:cNvSpPr>
            <a:spLocks noGrp="1"/>
          </p:cNvSpPr>
          <p:nvPr>
            <p:ph idx="1"/>
          </p:nvPr>
        </p:nvSpPr>
        <p:spPr>
          <a:xfrm>
            <a:off x="1981200" y="3429001"/>
            <a:ext cx="8229600" cy="2697163"/>
          </a:xfrm>
        </p:spPr>
        <p:txBody>
          <a:bodyPr>
            <a:normAutofit/>
          </a:bodyPr>
          <a:lstStyle/>
          <a:p>
            <a:pPr marL="0" indent="0">
              <a:buNone/>
            </a:pPr>
            <a:r>
              <a:rPr lang="en-GB" sz="2000" dirty="0"/>
              <a:t> </a:t>
            </a:r>
          </a:p>
        </p:txBody>
      </p:sp>
      <p:graphicFrame>
        <p:nvGraphicFramePr>
          <p:cNvPr id="6" name="Table 5"/>
          <p:cNvGraphicFramePr>
            <a:graphicFrameLocks noGrp="1"/>
          </p:cNvGraphicFramePr>
          <p:nvPr>
            <p:extLst>
              <p:ext uri="{D42A27DB-BD31-4B8C-83A1-F6EECF244321}">
                <p14:modId xmlns:p14="http://schemas.microsoft.com/office/powerpoint/2010/main" val="3255411162"/>
              </p:ext>
            </p:extLst>
          </p:nvPr>
        </p:nvGraphicFramePr>
        <p:xfrm>
          <a:off x="824552" y="984045"/>
          <a:ext cx="4191000" cy="2190750"/>
        </p:xfrm>
        <a:graphic>
          <a:graphicData uri="http://schemas.openxmlformats.org/drawingml/2006/table">
            <a:tbl>
              <a:tblPr>
                <a:tableStyleId>{5C22544A-7EE6-4342-B048-85BDC9FD1C3A}</a:tableStyleId>
              </a:tblPr>
              <a:tblGrid>
                <a:gridCol w="1207576">
                  <a:extLst>
                    <a:ext uri="{9D8B030D-6E8A-4147-A177-3AD203B41FA5}">
                      <a16:colId xmlns:a16="http://schemas.microsoft.com/office/drawing/2014/main" val="20000"/>
                    </a:ext>
                  </a:extLst>
                </a:gridCol>
                <a:gridCol w="1349644">
                  <a:extLst>
                    <a:ext uri="{9D8B030D-6E8A-4147-A177-3AD203B41FA5}">
                      <a16:colId xmlns:a16="http://schemas.microsoft.com/office/drawing/2014/main" val="20001"/>
                    </a:ext>
                  </a:extLst>
                </a:gridCol>
                <a:gridCol w="1633780">
                  <a:extLst>
                    <a:ext uri="{9D8B030D-6E8A-4147-A177-3AD203B41FA5}">
                      <a16:colId xmlns:a16="http://schemas.microsoft.com/office/drawing/2014/main" val="20002"/>
                    </a:ext>
                  </a:extLst>
                </a:gridCol>
              </a:tblGrid>
              <a:tr h="583008">
                <a:tc>
                  <a:txBody>
                    <a:bodyPr/>
                    <a:lstStyle/>
                    <a:p>
                      <a:pPr algn="l" fontAlgn="b"/>
                      <a:r>
                        <a:rPr lang="en-GB" sz="2000" u="none" strike="noStrike" dirty="0">
                          <a:effectLst/>
                        </a:rPr>
                        <a:t>Grades</a:t>
                      </a:r>
                      <a:endParaRPr lang="en-GB"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GB" sz="2000" u="none" strike="noStrike">
                          <a:effectLst/>
                        </a:rPr>
                        <a:t>Frequency</a:t>
                      </a:r>
                      <a:endParaRPr lang="en-GB" sz="20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GB" sz="2000" u="none" strike="noStrike">
                          <a:effectLst/>
                        </a:rPr>
                        <a:t>Cumulative Frequency</a:t>
                      </a:r>
                      <a:endParaRPr lang="en-GB" sz="20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000"/>
                  </a:ext>
                </a:extLst>
              </a:tr>
              <a:tr h="295989">
                <a:tc>
                  <a:txBody>
                    <a:bodyPr/>
                    <a:lstStyle/>
                    <a:p>
                      <a:pPr algn="l" fontAlgn="b"/>
                      <a:r>
                        <a:rPr lang="en-GB" sz="2000" u="none" strike="noStrike" dirty="0">
                          <a:effectLst/>
                        </a:rPr>
                        <a:t>&lt;40</a:t>
                      </a:r>
                      <a:endParaRPr lang="en-GB"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dirty="0">
                          <a:effectLst/>
                        </a:rPr>
                        <a:t>10</a:t>
                      </a:r>
                      <a:endParaRPr lang="en-GB"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dirty="0">
                          <a:effectLst/>
                        </a:rPr>
                        <a:t>10</a:t>
                      </a:r>
                      <a:endParaRPr lang="en-GB" sz="20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001"/>
                  </a:ext>
                </a:extLst>
              </a:tr>
              <a:tr h="295989">
                <a:tc>
                  <a:txBody>
                    <a:bodyPr/>
                    <a:lstStyle/>
                    <a:p>
                      <a:pPr algn="l" fontAlgn="b"/>
                      <a:r>
                        <a:rPr lang="en-GB" sz="2000" u="none" strike="noStrike" dirty="0">
                          <a:effectLst/>
                        </a:rPr>
                        <a:t>40 ≤ x &lt; 50</a:t>
                      </a:r>
                      <a:endParaRPr lang="en-GB"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dirty="0">
                          <a:effectLst/>
                        </a:rPr>
                        <a:t>30</a:t>
                      </a:r>
                      <a:endParaRPr lang="en-GB"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dirty="0">
                          <a:effectLst/>
                        </a:rPr>
                        <a:t>40</a:t>
                      </a:r>
                      <a:endParaRPr lang="en-GB" sz="20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002"/>
                  </a:ext>
                </a:extLst>
              </a:tr>
              <a:tr h="295989">
                <a:tc>
                  <a:txBody>
                    <a:bodyPr/>
                    <a:lstStyle/>
                    <a:p>
                      <a:pPr algn="l" fontAlgn="b"/>
                      <a:r>
                        <a:rPr lang="en-GB" sz="2000" u="none" strike="noStrike">
                          <a:effectLst/>
                        </a:rPr>
                        <a:t>50 ≤ x &lt; 60</a:t>
                      </a:r>
                      <a:endParaRPr lang="en-GB" sz="20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a:effectLst/>
                        </a:rPr>
                        <a:t>50</a:t>
                      </a:r>
                      <a:endParaRPr lang="en-GB" sz="20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dirty="0">
                          <a:effectLst/>
                        </a:rPr>
                        <a:t>90</a:t>
                      </a:r>
                      <a:endParaRPr lang="en-GB" sz="20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003"/>
                  </a:ext>
                </a:extLst>
              </a:tr>
              <a:tr h="295989">
                <a:tc>
                  <a:txBody>
                    <a:bodyPr/>
                    <a:lstStyle/>
                    <a:p>
                      <a:pPr algn="l" fontAlgn="b"/>
                      <a:r>
                        <a:rPr lang="en-GB" sz="2000" u="none" strike="noStrike">
                          <a:effectLst/>
                        </a:rPr>
                        <a:t>60 ≤ x &lt; 70</a:t>
                      </a:r>
                      <a:endParaRPr lang="en-GB" sz="20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a:effectLst/>
                        </a:rPr>
                        <a:t>60</a:t>
                      </a:r>
                      <a:endParaRPr lang="en-GB" sz="20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dirty="0">
                          <a:effectLst/>
                        </a:rPr>
                        <a:t>150</a:t>
                      </a:r>
                      <a:endParaRPr lang="en-GB" sz="20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004"/>
                  </a:ext>
                </a:extLst>
              </a:tr>
              <a:tr h="295989">
                <a:tc>
                  <a:txBody>
                    <a:bodyPr/>
                    <a:lstStyle/>
                    <a:p>
                      <a:pPr algn="l" fontAlgn="b"/>
                      <a:r>
                        <a:rPr lang="en-GB" sz="2000" u="none" strike="noStrike">
                          <a:effectLst/>
                        </a:rPr>
                        <a:t>70  ≤</a:t>
                      </a:r>
                      <a:endParaRPr lang="en-GB" sz="20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a:effectLst/>
                        </a:rPr>
                        <a:t>20</a:t>
                      </a:r>
                      <a:endParaRPr lang="en-GB" sz="20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2000" u="none" strike="noStrike" dirty="0">
                          <a:effectLst/>
                        </a:rPr>
                        <a:t>170</a:t>
                      </a:r>
                      <a:endParaRPr lang="en-GB" sz="20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005"/>
                  </a:ext>
                </a:extLst>
              </a:tr>
            </a:tbl>
          </a:graphicData>
        </a:graphic>
      </p:graphicFrame>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62580" y="0"/>
            <a:ext cx="3028950" cy="1514475"/>
          </a:xfrm>
          <a:prstGeom prst="rect">
            <a:avLst/>
          </a:prstGeom>
        </p:spPr>
      </p:pic>
      <p:sp>
        <p:nvSpPr>
          <p:cNvPr id="9" name="Title 1"/>
          <p:cNvSpPr txBox="1">
            <a:spLocks/>
          </p:cNvSpPr>
          <p:nvPr/>
        </p:nvSpPr>
        <p:spPr>
          <a:xfrm>
            <a:off x="758950" y="4156852"/>
            <a:ext cx="4786021" cy="1969312"/>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1800" dirty="0"/>
              <a:t>Table above shows the  number of students for each grade. The third column cumulative frequency is created: </a:t>
            </a:r>
          </a:p>
          <a:p>
            <a:pPr marL="342900" indent="-342900">
              <a:buAutoNum type="arabicPeriod"/>
            </a:pPr>
            <a:r>
              <a:rPr lang="en-GB" sz="1800" dirty="0"/>
              <a:t>First value 10 = Frequency of the grade &lt;40</a:t>
            </a:r>
          </a:p>
          <a:p>
            <a:pPr marL="342900" indent="-342900">
              <a:buFontTx/>
              <a:buAutoNum type="arabicPeriod"/>
            </a:pPr>
            <a:r>
              <a:rPr lang="en-GB" sz="1800" dirty="0"/>
              <a:t>Second value 40 = Frequency of 40 + Frequency 40 ≤ x &lt; 50 (i.e. 10 + 30)</a:t>
            </a:r>
          </a:p>
          <a:p>
            <a:pPr marL="342900" indent="-342900">
              <a:buFontTx/>
              <a:buAutoNum type="arabicPeriod"/>
            </a:pPr>
            <a:r>
              <a:rPr lang="en-GB" sz="1800" dirty="0">
                <a:solidFill>
                  <a:srgbClr val="000000"/>
                </a:solidFill>
                <a:latin typeface="Calibri" panose="020F0502020204030204" pitchFamily="34" charset="0"/>
              </a:rPr>
              <a:t>Third value 90 = </a:t>
            </a:r>
            <a:r>
              <a:rPr lang="en-GB" sz="1800" dirty="0"/>
              <a:t>Frequency of 40 + Frequency 40 ≤ x &lt; 50  + Frequency 50 ≤ x &lt; 60 (i.e. 10 + 30 + 50)</a:t>
            </a:r>
          </a:p>
          <a:p>
            <a:pPr marL="342900" indent="-342900">
              <a:buFontTx/>
              <a:buAutoNum type="arabicPeriod"/>
            </a:pPr>
            <a:r>
              <a:rPr lang="en-GB" sz="1800" dirty="0"/>
              <a:t>The rest follows</a:t>
            </a:r>
          </a:p>
          <a:p>
            <a:pPr marL="342900" indent="-342900">
              <a:buFontTx/>
              <a:buAutoNum type="arabicPeriod"/>
            </a:pPr>
            <a:endParaRPr lang="en-GB" sz="1800" dirty="0"/>
          </a:p>
          <a:p>
            <a:endParaRPr lang="en-GB" sz="1800" dirty="0"/>
          </a:p>
          <a:p>
            <a:r>
              <a:rPr lang="en-GB" sz="1800" dirty="0"/>
              <a:t>A cumulative frequency graph (sometimes called cumulative frequency distribution, CFD) is plotted.</a:t>
            </a:r>
          </a:p>
          <a:p>
            <a:pPr marL="342900" indent="-342900">
              <a:buFontTx/>
              <a:buAutoNum type="arabicPeriod"/>
            </a:pPr>
            <a:endParaRPr lang="en-GB" sz="1800" dirty="0"/>
          </a:p>
          <a:p>
            <a:pPr marL="342900" indent="-342900">
              <a:buFontTx/>
              <a:buAutoNum type="arabicPeriod"/>
            </a:pPr>
            <a:endParaRPr lang="en-GB" sz="1800" dirty="0">
              <a:solidFill>
                <a:srgbClr val="000000"/>
              </a:solidFill>
              <a:latin typeface="Calibri" panose="020F0502020204030204" pitchFamily="34" charset="0"/>
            </a:endParaRPr>
          </a:p>
          <a:p>
            <a:pPr marL="342900" indent="-342900">
              <a:buAutoNum type="arabicPeriod"/>
            </a:pPr>
            <a:endParaRPr lang="en-GB" sz="1800" dirty="0"/>
          </a:p>
          <a:p>
            <a:endParaRPr lang="en-GB" sz="3200" dirty="0"/>
          </a:p>
        </p:txBody>
      </p:sp>
      <p:graphicFrame>
        <p:nvGraphicFramePr>
          <p:cNvPr id="10" name="Chart 9">
            <a:extLst>
              <a:ext uri="{FF2B5EF4-FFF2-40B4-BE49-F238E27FC236}">
                <a16:creationId xmlns:a16="http://schemas.microsoft.com/office/drawing/2014/main" id="{8F764B54-9842-4456-97AB-D96AD8DFE865}"/>
              </a:ext>
            </a:extLst>
          </p:cNvPr>
          <p:cNvGraphicFramePr>
            <a:graphicFrameLocks/>
          </p:cNvGraphicFramePr>
          <p:nvPr>
            <p:extLst>
              <p:ext uri="{D42A27DB-BD31-4B8C-83A1-F6EECF244321}">
                <p14:modId xmlns:p14="http://schemas.microsoft.com/office/powerpoint/2010/main" val="2099839229"/>
              </p:ext>
            </p:extLst>
          </p:nvPr>
        </p:nvGraphicFramePr>
        <p:xfrm>
          <a:off x="5957740" y="2250195"/>
          <a:ext cx="5475310" cy="357556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85246276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1076</TotalTime>
  <Words>2062</Words>
  <Application>Microsoft Office PowerPoint</Application>
  <PresentationFormat>Widescreen</PresentationFormat>
  <Paragraphs>330</Paragraphs>
  <Slides>42</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42</vt:i4>
      </vt:variant>
    </vt:vector>
  </HeadingPairs>
  <TitlesOfParts>
    <vt:vector size="46" baseType="lpstr">
      <vt:lpstr>Arial</vt:lpstr>
      <vt:lpstr>Calibri</vt:lpstr>
      <vt:lpstr>Calibri Light</vt:lpstr>
      <vt:lpstr>Office Theme</vt:lpstr>
      <vt:lpstr>Descriptive Statistics (Lecture)</vt:lpstr>
      <vt:lpstr>Outline</vt:lpstr>
      <vt:lpstr>Descriptive Statistics</vt:lpstr>
      <vt:lpstr>Basic Concepts</vt:lpstr>
      <vt:lpstr>Basic Concepts</vt:lpstr>
      <vt:lpstr>PowerPoint Presentation</vt:lpstr>
      <vt:lpstr>PowerPoint Presentation</vt:lpstr>
      <vt:lpstr>PowerPoint Presentation</vt:lpstr>
      <vt:lpstr>Cumulative Frequency</vt:lpstr>
      <vt:lpstr>Median Quartile and Percentile </vt:lpstr>
      <vt:lpstr>Measures of Central Tendency  (Mode, Median, Mean)</vt:lpstr>
      <vt:lpstr>Mode</vt:lpstr>
      <vt:lpstr>Mean</vt:lpstr>
      <vt:lpstr>Mean (aka average)</vt:lpstr>
      <vt:lpstr>Range</vt:lpstr>
      <vt:lpstr>PowerPoint Presentation</vt:lpstr>
      <vt:lpstr>Ratio or % Increase/Decrease</vt:lpstr>
      <vt:lpstr>PowerPoint Presentation</vt:lpstr>
      <vt:lpstr>Median</vt:lpstr>
      <vt:lpstr>Mean and Median for Frequency Table</vt:lpstr>
      <vt:lpstr>Find the mean and median</vt:lpstr>
      <vt:lpstr>Measures of Dispersion (Range,  Variance and Standard Deviation)</vt:lpstr>
      <vt:lpstr>Standard Error (or Standard Deviation for a population  and sample for ungrouped numbers)</vt:lpstr>
      <vt:lpstr>Standard Error (or Standard Deviation for a sample)</vt:lpstr>
      <vt:lpstr>Standard Deviation and Variance </vt:lpstr>
      <vt:lpstr>Standard Deviation and Variance for  Grouped Data</vt:lpstr>
      <vt:lpstr>Variance and Standard Deviation step by step</vt:lpstr>
      <vt:lpstr>Standard Deviation (Step by  Step resources)</vt:lpstr>
      <vt:lpstr>Others (Skewness and Curtosis)</vt:lpstr>
      <vt:lpstr>How to interpret Skewness and  Curtosis?</vt:lpstr>
      <vt:lpstr>Good Notes for Skewness</vt:lpstr>
      <vt:lpstr>Histogram and Boxplot Skewness  </vt:lpstr>
      <vt:lpstr>Kurtosis</vt:lpstr>
      <vt:lpstr>PowerPoint Presentation</vt:lpstr>
      <vt:lpstr>PowerPoint Presentation</vt:lpstr>
      <vt:lpstr>Kurtosis https://www.itl.nist.gov/div898/handbook/eda/section3/eda35b.htm </vt:lpstr>
      <vt:lpstr>More Sample Exam Questions (Conduct Descriptive Statistics Analysis for the following sample)</vt:lpstr>
      <vt:lpstr>More Sample Exam Questions (Conduct Descriptive Statistics Analysis for the following) Time taken in a 20 km race were noted for 80 people.</vt:lpstr>
      <vt:lpstr>More Self-Paced Exercises (Conduct Descriptive Statistics Analysis for the following)</vt:lpstr>
      <vt:lpstr>Additional Exercises for this week  (Use Excel and/or Python)</vt:lpstr>
      <vt:lpstr>Additional references</vt:lpstr>
      <vt:lpstr>PowerPoint Presentation</vt:lpstr>
    </vt:vector>
  </TitlesOfParts>
  <Company>Leeds Beckett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Descriptive Statistics</dc:title>
  <dc:creator>Kor, Ah-Lian</dc:creator>
  <cp:lastModifiedBy>Kor, Ah-Lian</cp:lastModifiedBy>
  <cp:revision>125</cp:revision>
  <dcterms:created xsi:type="dcterms:W3CDTF">2017-02-12T19:40:39Z</dcterms:created>
  <dcterms:modified xsi:type="dcterms:W3CDTF">2023-09-28T19:49:35Z</dcterms:modified>
</cp:coreProperties>
</file>

<file path=docProps/thumbnail.jpeg>
</file>